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406" r:id="rId2"/>
    <p:sldId id="445" r:id="rId3"/>
    <p:sldId id="443" r:id="rId4"/>
    <p:sldId id="446" r:id="rId5"/>
    <p:sldId id="332" r:id="rId6"/>
    <p:sldId id="304" r:id="rId7"/>
    <p:sldId id="317" r:id="rId8"/>
    <p:sldId id="401" r:id="rId9"/>
    <p:sldId id="340" r:id="rId10"/>
    <p:sldId id="349" r:id="rId11"/>
    <p:sldId id="447" r:id="rId12"/>
    <p:sldId id="320" r:id="rId13"/>
    <p:sldId id="322" r:id="rId14"/>
    <p:sldId id="341" r:id="rId15"/>
    <p:sldId id="403" r:id="rId16"/>
    <p:sldId id="405" r:id="rId17"/>
    <p:sldId id="404" r:id="rId18"/>
    <p:sldId id="444" r:id="rId19"/>
    <p:sldId id="323" r:id="rId20"/>
    <p:sldId id="318" r:id="rId21"/>
    <p:sldId id="396" r:id="rId22"/>
    <p:sldId id="399" r:id="rId23"/>
    <p:sldId id="397" r:id="rId24"/>
    <p:sldId id="289" r:id="rId25"/>
    <p:sldId id="331" r:id="rId26"/>
    <p:sldId id="441" r:id="rId27"/>
    <p:sldId id="440" r:id="rId28"/>
    <p:sldId id="368" r:id="rId29"/>
    <p:sldId id="400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16" r:id="rId40"/>
    <p:sldId id="417" r:id="rId41"/>
    <p:sldId id="418" r:id="rId42"/>
    <p:sldId id="419" r:id="rId43"/>
    <p:sldId id="420" r:id="rId44"/>
    <p:sldId id="423" r:id="rId45"/>
    <p:sldId id="424" r:id="rId46"/>
    <p:sldId id="425" r:id="rId47"/>
    <p:sldId id="426" r:id="rId48"/>
    <p:sldId id="427" r:id="rId49"/>
    <p:sldId id="428" r:id="rId50"/>
    <p:sldId id="429" r:id="rId51"/>
    <p:sldId id="430" r:id="rId52"/>
    <p:sldId id="431" r:id="rId53"/>
    <p:sldId id="432" r:id="rId54"/>
    <p:sldId id="433" r:id="rId55"/>
    <p:sldId id="434" r:id="rId56"/>
    <p:sldId id="435" r:id="rId57"/>
    <p:sldId id="436" r:id="rId58"/>
    <p:sldId id="437" r:id="rId59"/>
  </p:sldIdLst>
  <p:sldSz cx="9144000" cy="6858000" type="screen4x3"/>
  <p:notesSz cx="6645275" cy="9777413"/>
  <p:embeddedFontLst>
    <p:embeddedFont>
      <p:font typeface="Cambria Math" panose="02040503050406030204" pitchFamily="18" charset="0"/>
      <p:regular r:id="rId6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44">
          <p15:clr>
            <a:srgbClr val="A4A3A4"/>
          </p15:clr>
        </p15:guide>
        <p15:guide id="2" pos="5520">
          <p15:clr>
            <a:srgbClr val="A4A3A4"/>
          </p15:clr>
        </p15:guide>
        <p15:guide id="3" pos="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FF7449"/>
    <a:srgbClr val="BFA9C8"/>
    <a:srgbClr val="DBC9ED"/>
    <a:srgbClr val="FCE78C"/>
    <a:srgbClr val="B590DA"/>
    <a:srgbClr val="A97ED4"/>
    <a:srgbClr val="CC3300"/>
    <a:srgbClr val="FFC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486" y="120"/>
      </p:cViewPr>
      <p:guideLst>
        <p:guide orient="horz" pos="3744"/>
        <p:guide pos="5520"/>
        <p:guide pos="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Medijalna i prosečna zarada, 2018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1E-447C-80DB-49FEC6BA532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1E-447C-80DB-49FEC6BA53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Sheet4!$A$5:$A$6</c:f>
              <c:strCache>
                <c:ptCount val="2"/>
                <c:pt idx="0">
                  <c:v>medijana</c:v>
                </c:pt>
                <c:pt idx="1">
                  <c:v>prosek</c:v>
                </c:pt>
              </c:strCache>
            </c:strRef>
          </c:cat>
          <c:val>
            <c:numRef>
              <c:f>Sheet4!$B$5:$B$6</c:f>
              <c:numCache>
                <c:formatCode>General</c:formatCode>
                <c:ptCount val="2"/>
                <c:pt idx="0">
                  <c:v>39623</c:v>
                </c:pt>
                <c:pt idx="1">
                  <c:v>52372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1E-447C-80DB-49FEC6BA5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36"/>
        <c:axId val="627361784"/>
        <c:axId val="141700352"/>
      </c:barChart>
      <c:catAx>
        <c:axId val="62736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00352"/>
        <c:crosses val="autoZero"/>
        <c:auto val="1"/>
        <c:lblAlgn val="ctr"/>
        <c:lblOffset val="100"/>
        <c:noMultiLvlLbl val="0"/>
      </c:catAx>
      <c:valAx>
        <c:axId val="14170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361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663399"/>
    </a:solidFill>
    <a:ln>
      <a:noFill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026">
            <a:extLst>
              <a:ext uri="{FF2B5EF4-FFF2-40B4-BE49-F238E27FC236}">
                <a16:creationId xmlns:a16="http://schemas.microsoft.com/office/drawing/2014/main" id="{B9912786-9F23-44EE-AB74-5554676178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1027">
            <a:extLst>
              <a:ext uri="{FF2B5EF4-FFF2-40B4-BE49-F238E27FC236}">
                <a16:creationId xmlns:a16="http://schemas.microsoft.com/office/drawing/2014/main" id="{2157EADD-6C50-414F-9751-2D579FDCB19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6" name="Rectangle 1028">
            <a:extLst>
              <a:ext uri="{FF2B5EF4-FFF2-40B4-BE49-F238E27FC236}">
                <a16:creationId xmlns:a16="http://schemas.microsoft.com/office/drawing/2014/main" id="{05918923-FEC0-4182-B7E9-8F1E39C02EF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7" name="Rectangle 1029">
            <a:extLst>
              <a:ext uri="{FF2B5EF4-FFF2-40B4-BE49-F238E27FC236}">
                <a16:creationId xmlns:a16="http://schemas.microsoft.com/office/drawing/2014/main" id="{BA466165-0D34-43EC-BCC6-FD85723006C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84709D93-934D-4C67-B661-84F11EA8A3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801DADA-9CCF-424C-BD9B-4450D8DDBC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E893330-7170-4CE8-B164-279250F0D2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14F41605-FBB0-4F1C-875B-C734DCA801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D7FAFB7-2E74-4F24-8113-1DCBD734A7D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3625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Klicken Sie, um die Formate des Vorlagentextes zu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CA3B5D5-5CD6-4550-832D-C70C74C54D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B29DAD6-AA2A-47A1-AE14-A2989E7935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C8F53198-AE88-4DA9-8EEC-DD56F12A42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E49F5D4D-4394-4FED-9B0C-E690B74051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4550" y="30163"/>
            <a:ext cx="701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u="none">
                <a:solidFill>
                  <a:schemeClr val="bg1"/>
                </a:solidFill>
                <a:latin typeface="Arial" pitchFamily="34" charset="0"/>
                <a:cs typeface="+mn-cs"/>
              </a:rPr>
              <a:t>Burda &amp; Wyplosz </a:t>
            </a:r>
            <a:r>
              <a:rPr lang="de-DE" sz="2800" i="1" u="none">
                <a:solidFill>
                  <a:schemeClr val="bg1"/>
                </a:solidFill>
                <a:latin typeface="Arial" pitchFamily="34" charset="0"/>
                <a:cs typeface="+mn-cs"/>
              </a:rPr>
              <a:t>Macroeconomics</a:t>
            </a:r>
            <a:r>
              <a:rPr lang="de-DE" sz="2800" u="none">
                <a:solidFill>
                  <a:schemeClr val="bg1"/>
                </a:solidFill>
                <a:latin typeface="Arial" pitchFamily="34" charset="0"/>
                <a:cs typeface="+mn-cs"/>
              </a:rPr>
              <a:t> 3</a:t>
            </a:r>
            <a:r>
              <a:rPr lang="de-DE" sz="2800" u="none" baseline="30000">
                <a:solidFill>
                  <a:schemeClr val="bg1"/>
                </a:solidFill>
                <a:latin typeface="Arial" pitchFamily="34" charset="0"/>
                <a:cs typeface="+mn-cs"/>
              </a:rPr>
              <a:t>rd</a:t>
            </a:r>
            <a:r>
              <a:rPr lang="de-DE" sz="2800" u="none">
                <a:solidFill>
                  <a:schemeClr val="bg1"/>
                </a:solidFill>
                <a:latin typeface="Arial" pitchFamily="34" charset="0"/>
                <a:cs typeface="+mn-cs"/>
              </a:rPr>
              <a:t> edn</a:t>
            </a:r>
            <a:endParaRPr lang="en-US" sz="2800" u="none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837EFA6B-7A12-4A02-A823-EDCCF5149A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532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400" i="1" u="none">
                <a:solidFill>
                  <a:schemeClr val="bg1"/>
                </a:solidFill>
                <a:cs typeface="+mn-cs"/>
              </a:rPr>
              <a:t>Presentation by Irwin Collier</a:t>
            </a:r>
            <a:endParaRPr lang="en-US" sz="1400" i="1" u="none">
              <a:solidFill>
                <a:schemeClr val="bg1"/>
              </a:solidFill>
              <a:cs typeface="+mn-cs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DA6B3E90-3FF6-43D1-8637-5F86474F4F5E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0" y="0"/>
            <a:ext cx="1752600" cy="6096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de-DE" sz="2800" b="1" u="none">
                <a:solidFill>
                  <a:schemeClr val="bg1"/>
                </a:solidFill>
                <a:cs typeface="+mn-cs"/>
              </a:rPr>
              <a:t>OXFORD</a:t>
            </a:r>
            <a:br>
              <a:rPr lang="de-DE" sz="3600" u="none">
                <a:solidFill>
                  <a:schemeClr val="bg1"/>
                </a:solidFill>
                <a:cs typeface="+mn-cs"/>
              </a:rPr>
            </a:br>
            <a:r>
              <a:rPr lang="de-DE" sz="1000" u="none">
                <a:solidFill>
                  <a:schemeClr val="bg1"/>
                </a:solidFill>
                <a:cs typeface="+mn-cs"/>
              </a:rPr>
              <a:t>UNIVERSITY PRESS</a:t>
            </a:r>
            <a:endParaRPr lang="en-US" sz="1000" u="none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32B9C7B9-1FC4-46CF-B414-2FDDF54A06D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27063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r-Latn-BA">
              <a:cs typeface="+mn-cs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Klicken Sie, um das Titelformat zu bearbeiten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Klicken Sie, um das Format des Untertitelmasters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17079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1976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914400"/>
            <a:ext cx="21145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61912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28675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914400"/>
            <a:ext cx="84582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8689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0683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11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0134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6847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0395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14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46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84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E1746"/>
            </a:gs>
            <a:gs pos="50000">
              <a:srgbClr val="663399"/>
            </a:gs>
            <a:gs pos="100000">
              <a:srgbClr val="2E17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53963A8-76BE-4CC0-A6ED-B2C51B682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39000" y="6248400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Klicken Sie, um das Titelformat zu bearbeiten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8F4930B-B2EC-47A4-8244-07529CC84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Klicken Sie, um die Formate des Vorlagentextes zu bearbeiten</a:t>
            </a:r>
          </a:p>
          <a:p>
            <a:pPr lvl="1"/>
            <a:r>
              <a:rPr lang="en-US" altLang="en-US"/>
              <a:t>Zweite Ebene</a:t>
            </a:r>
          </a:p>
          <a:p>
            <a:pPr lvl="2"/>
            <a:r>
              <a:rPr lang="en-US" altLang="en-US"/>
              <a:t>Dritte Ebene</a:t>
            </a:r>
          </a:p>
          <a:p>
            <a:pPr lvl="2"/>
            <a:r>
              <a:rPr lang="en-US" altLang="en-US"/>
              <a:t>Vierte Ebene</a:t>
            </a:r>
          </a:p>
          <a:p>
            <a:pPr lvl="3"/>
            <a:r>
              <a:rPr lang="en-US" altLang="en-US"/>
              <a:t>Fünfte Ebene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1D80F634-5977-4DA5-B4D9-38FFE0A27867}"/>
              </a:ext>
            </a:extLst>
          </p:cNvPr>
          <p:cNvSpPr>
            <a:spLocks noChangeShapeType="1"/>
          </p:cNvSpPr>
          <p:nvPr/>
        </p:nvSpPr>
        <p:spPr bwMode="invGray">
          <a:xfrm>
            <a:off x="0" y="627063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r-Latn-BA">
              <a:cs typeface="+mn-cs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4FD0D9B4-A657-4D85-BA39-2B3D7F2C9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30163"/>
            <a:ext cx="701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u="none">
                <a:solidFill>
                  <a:srgbClr val="C7ABE3"/>
                </a:solidFill>
                <a:latin typeface="Arial" pitchFamily="34" charset="0"/>
                <a:cs typeface="+mn-cs"/>
              </a:rPr>
              <a:t>Burda &amp; Wyplosz </a:t>
            </a:r>
            <a:r>
              <a:rPr lang="de-DE" sz="2800" i="1" u="none">
                <a:solidFill>
                  <a:srgbClr val="C7ABE3"/>
                </a:solidFill>
                <a:latin typeface="Arial" pitchFamily="34" charset="0"/>
                <a:cs typeface="+mn-cs"/>
              </a:rPr>
              <a:t>Macroeconomics</a:t>
            </a:r>
            <a:r>
              <a:rPr lang="de-DE" sz="2800" u="none">
                <a:solidFill>
                  <a:srgbClr val="C7ABE3"/>
                </a:solidFill>
                <a:latin typeface="Arial" pitchFamily="34" charset="0"/>
                <a:cs typeface="+mn-cs"/>
              </a:rPr>
              <a:t> 3</a:t>
            </a:r>
            <a:r>
              <a:rPr lang="de-DE" sz="2800" u="none" baseline="30000">
                <a:solidFill>
                  <a:srgbClr val="C7ABE3"/>
                </a:solidFill>
                <a:latin typeface="Arial" pitchFamily="34" charset="0"/>
                <a:cs typeface="+mn-cs"/>
              </a:rPr>
              <a:t>rd</a:t>
            </a:r>
            <a:r>
              <a:rPr lang="de-DE" sz="2800" u="none">
                <a:solidFill>
                  <a:srgbClr val="C7ABE3"/>
                </a:solidFill>
                <a:latin typeface="Arial" pitchFamily="34" charset="0"/>
                <a:cs typeface="+mn-cs"/>
              </a:rPr>
              <a:t> edn</a:t>
            </a:r>
            <a:endParaRPr lang="en-US" sz="2800" u="none">
              <a:solidFill>
                <a:srgbClr val="C7ABE3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37" name="Text Box 13">
            <a:extLst>
              <a:ext uri="{FF2B5EF4-FFF2-40B4-BE49-F238E27FC236}">
                <a16:creationId xmlns:a16="http://schemas.microsoft.com/office/drawing/2014/main" id="{320B67E2-BD65-4492-9566-5B66976D0761}"/>
              </a:ext>
            </a:extLst>
          </p:cNvPr>
          <p:cNvSpPr txBox="1">
            <a:spLocks noChangeArrowheads="1"/>
          </p:cNvSpPr>
          <p:nvPr/>
        </p:nvSpPr>
        <p:spPr bwMode="invGray">
          <a:xfrm>
            <a:off x="0" y="0"/>
            <a:ext cx="1752600" cy="6096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de-DE" sz="2800" b="1" u="none">
                <a:solidFill>
                  <a:srgbClr val="FFCBBB"/>
                </a:solidFill>
                <a:cs typeface="+mn-cs"/>
              </a:rPr>
              <a:t>OXFORD</a:t>
            </a:r>
            <a:br>
              <a:rPr lang="de-DE" sz="3600" u="none">
                <a:solidFill>
                  <a:srgbClr val="FFCBBB"/>
                </a:solidFill>
                <a:cs typeface="+mn-cs"/>
              </a:rPr>
            </a:br>
            <a:r>
              <a:rPr lang="de-DE" sz="1000" u="none">
                <a:solidFill>
                  <a:srgbClr val="FFCBBB"/>
                </a:solidFill>
                <a:cs typeface="+mn-cs"/>
              </a:rPr>
              <a:t>UNIVERSITY PRESS</a:t>
            </a:r>
            <a:endParaRPr lang="en-US" sz="1000" u="none">
              <a:solidFill>
                <a:srgbClr val="FFCBBB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rgbClr val="FCE78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rgbClr val="FCE78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CE78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CE78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apija.com/news/2005153/prvi-rezultati-novog-nacina-izracunavanja-prosecne-plate-26-mart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stat.gov.rs/sr-latn/vesti/20190225-prosecne-zarade-po-zaposlenom-decembar-2018/?s=240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watch?v=NFnra54Yk4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reme.com/cms/view.php?id=1375070#formaln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standard.co.uk/goingout/film/i-daniel-blake-film-review-a3375281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telegraph.co.uk/news/2017/01/03/finlands-unemployed-given-basic-income-560-euros-per-month-first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rCdgv7n9xCY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earch/top/?q=danica%20popovic%20lazu%20li%20nas" TargetMode="External"/><Relationship Id="rId2" Type="http://schemas.openxmlformats.org/officeDocument/2006/relationships/hyperlink" Target="http://danica.popovic.ekof.bg.ac.rs/prvi%20odgovor%20direktoru%20RZS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8A9F5708-4E24-4A29-9FCC-DABBA3BF5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r="5650" b="48557"/>
          <a:stretch>
            <a:fillRect/>
          </a:stretch>
        </p:blipFill>
        <p:spPr bwMode="auto">
          <a:xfrm>
            <a:off x="141164" y="2780928"/>
            <a:ext cx="5294932" cy="39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88C8CB-79CE-4DCE-B5D9-1D39A94B3283}"/>
              </a:ext>
            </a:extLst>
          </p:cNvPr>
          <p:cNvSpPr/>
          <p:nvPr/>
        </p:nvSpPr>
        <p:spPr bwMode="auto">
          <a:xfrm>
            <a:off x="2313118" y="4194454"/>
            <a:ext cx="576064" cy="1728192"/>
          </a:xfrm>
          <a:prstGeom prst="rect">
            <a:avLst/>
          </a:prstGeom>
          <a:solidFill>
            <a:schemeClr val="accent2">
              <a:alpha val="8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65642682-0BC3-4E10-912D-17E8C233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5" y="1428750"/>
            <a:ext cx="6929438" cy="928688"/>
          </a:xfrm>
        </p:spPr>
        <p:txBody>
          <a:bodyPr/>
          <a:lstStyle/>
          <a:p>
            <a:r>
              <a:rPr lang="en-US" altLang="en-US" sz="4000" dirty="0" err="1"/>
              <a:t>Tr</a:t>
            </a:r>
            <a:r>
              <a:rPr lang="sr-Latn-CS" altLang="en-US" sz="4000" dirty="0"/>
              <a:t>žište rada – jedino koje </a:t>
            </a:r>
            <a:br>
              <a:rPr lang="sr-Latn-CS" altLang="en-US" sz="4000" dirty="0"/>
            </a:br>
            <a:r>
              <a:rPr lang="sr-Latn-CS" altLang="en-US" sz="4000" dirty="0"/>
              <a:t>PO DEFINICIJI </a:t>
            </a:r>
            <a:br>
              <a:rPr lang="sr-Latn-CS" altLang="en-US" sz="4000" dirty="0"/>
            </a:br>
            <a:r>
              <a:rPr lang="sr-Latn-CS" altLang="en-US" sz="4000" dirty="0"/>
              <a:t>NIJE U RAVNOTEŽI!!!</a:t>
            </a:r>
            <a:endParaRPr lang="en-US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0C0631-FB89-4C31-B858-162DE9C3B222}"/>
                  </a:ext>
                </a:extLst>
              </p:cNvPr>
              <p:cNvSpPr txBox="1"/>
              <p:nvPr/>
            </p:nvSpPr>
            <p:spPr>
              <a:xfrm>
                <a:off x="5580112" y="3018860"/>
                <a:ext cx="2736304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u="none" dirty="0">
                    <a:solidFill>
                      <a:schemeClr val="accent3">
                        <a:lumMod val="85000"/>
                      </a:schemeClr>
                    </a:solidFill>
                  </a:rPr>
                  <a:t>Voljna sa stanovišta sindikata</a:t>
                </a:r>
                <a:endParaRPr lang="en-GB" u="none" dirty="0">
                  <a:solidFill>
                    <a:schemeClr val="accent3">
                      <a:lumMod val="85000"/>
                    </a:schemeClr>
                  </a:solidFill>
                </a:endParaRPr>
              </a:p>
              <a:p>
                <a:endParaRPr lang="en-GB" u="none" dirty="0">
                  <a:solidFill>
                    <a:schemeClr val="accent3">
                      <a:lumMod val="85000"/>
                    </a:schemeClr>
                  </a:solidFill>
                </a:endParaRPr>
              </a:p>
              <a:p>
                <a:r>
                  <a:rPr lang="sr-Latn-RS" u="none" dirty="0">
                    <a:solidFill>
                      <a:schemeClr val="accent3">
                        <a:lumMod val="85000"/>
                      </a:schemeClr>
                    </a:solidFill>
                  </a:rPr>
                  <a:t>Nevoljna sa stanovišta radnika</a:t>
                </a:r>
                <a:endParaRPr lang="en-GB" u="none" dirty="0">
                  <a:solidFill>
                    <a:schemeClr val="accent3">
                      <a:lumMod val="8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u="none">
                              <a:solidFill>
                                <a:schemeClr val="accent3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u="none">
                              <a:solidFill>
                                <a:schemeClr val="accent3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i="1" u="none">
                              <a:solidFill>
                                <a:schemeClr val="accent3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GB" i="1" u="none">
                          <a:solidFill>
                            <a:schemeClr val="accent3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GB" i="1" u="none">
                              <a:solidFill>
                                <a:schemeClr val="accent3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 u="none">
                              <a:solidFill>
                                <a:schemeClr val="accent3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GB" u="none" dirty="0">
                  <a:solidFill>
                    <a:schemeClr val="accent3">
                      <a:lumMod val="85000"/>
                    </a:schemeClr>
                  </a:solidFill>
                </a:endParaRPr>
              </a:p>
              <a:p>
                <a:r>
                  <a:rPr lang="en-GB" u="none" dirty="0" err="1">
                    <a:solidFill>
                      <a:schemeClr val="accent3">
                        <a:lumMod val="85000"/>
                      </a:schemeClr>
                    </a:solidFill>
                  </a:rPr>
                  <a:t>Koja</a:t>
                </a:r>
                <a:r>
                  <a:rPr lang="en-GB" u="none" dirty="0">
                    <a:solidFill>
                      <a:schemeClr val="accent3">
                        <a:lumMod val="85000"/>
                      </a:schemeClr>
                    </a:solidFill>
                  </a:rPr>
                  <a:t> je </a:t>
                </a:r>
                <a:r>
                  <a:rPr lang="en-GB" u="none" dirty="0" err="1">
                    <a:solidFill>
                      <a:schemeClr val="accent3">
                        <a:lumMod val="85000"/>
                      </a:schemeClr>
                    </a:solidFill>
                  </a:rPr>
                  <a:t>voljna</a:t>
                </a:r>
                <a:r>
                  <a:rPr lang="en-GB" u="none" dirty="0">
                    <a:solidFill>
                      <a:schemeClr val="accent3">
                        <a:lumMod val="85000"/>
                      </a:schemeClr>
                    </a:solidFill>
                  </a:rPr>
                  <a:t> </a:t>
                </a:r>
                <a:r>
                  <a:rPr lang="en-GB" u="none" dirty="0" err="1">
                    <a:solidFill>
                      <a:schemeClr val="accent3">
                        <a:lumMod val="85000"/>
                      </a:schemeClr>
                    </a:solidFill>
                  </a:rPr>
                  <a:t>sa</a:t>
                </a:r>
                <a:r>
                  <a:rPr lang="en-GB" u="none" dirty="0">
                    <a:solidFill>
                      <a:schemeClr val="accent3">
                        <a:lumMod val="85000"/>
                      </a:schemeClr>
                    </a:solidFill>
                  </a:rPr>
                  <a:t> </a:t>
                </a:r>
                <a:r>
                  <a:rPr lang="en-GB" u="none" dirty="0" err="1">
                    <a:solidFill>
                      <a:schemeClr val="accent3">
                        <a:lumMod val="85000"/>
                      </a:schemeClr>
                    </a:solidFill>
                  </a:rPr>
                  <a:t>stanovista</a:t>
                </a:r>
                <a:r>
                  <a:rPr lang="en-GB" u="none" dirty="0">
                    <a:solidFill>
                      <a:schemeClr val="accent3">
                        <a:lumMod val="85000"/>
                      </a:schemeClr>
                    </a:solidFill>
                  </a:rPr>
                  <a:t> </a:t>
                </a:r>
                <a:r>
                  <a:rPr lang="en-GB" u="none" dirty="0" err="1">
                    <a:solidFill>
                      <a:schemeClr val="accent3">
                        <a:lumMod val="85000"/>
                      </a:schemeClr>
                    </a:solidFill>
                  </a:rPr>
                  <a:t>radnika</a:t>
                </a:r>
                <a:r>
                  <a:rPr lang="en-GB" u="none" dirty="0">
                    <a:solidFill>
                      <a:schemeClr val="accent3">
                        <a:lumMod val="85000"/>
                      </a:schemeClr>
                    </a:solidFill>
                  </a:rPr>
                  <a:t>?</a:t>
                </a:r>
              </a:p>
              <a:p>
                <a:endParaRPr lang="en-GB" u="none" dirty="0">
                  <a:solidFill>
                    <a:schemeClr val="accent3">
                      <a:lumMod val="8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b="0" i="1" u="none" smtClean="0">
                        <a:solidFill>
                          <a:schemeClr val="accent3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   </m:t>
                    </m:r>
                    <m:sSup>
                      <m:sSupPr>
                        <m:ctrlPr>
                          <a:rPr lang="en-GB" i="1" u="none">
                            <a:solidFill>
                              <a:schemeClr val="accent3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u="none">
                            <a:solidFill>
                              <a:schemeClr val="accent3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GB" i="1" u="none">
                            <a:solidFill>
                              <a:schemeClr val="accent3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GB" u="none" dirty="0">
                    <a:solidFill>
                      <a:schemeClr val="accent3">
                        <a:lumMod val="85000"/>
                      </a:schemeClr>
                    </a:solidFill>
                  </a:rPr>
                  <a:t>-</a:t>
                </a:r>
                <a:r>
                  <a:rPr lang="en-GB" i="1" u="none" dirty="0">
                    <a:solidFill>
                      <a:schemeClr val="accent3">
                        <a:lumMod val="85000"/>
                      </a:schemeClr>
                    </a:solidFill>
                  </a:rPr>
                  <a:t>L</a:t>
                </a:r>
                <a:endParaRPr lang="sr-Latn-RS" i="1" u="none" dirty="0">
                  <a:solidFill>
                    <a:schemeClr val="accent3">
                      <a:lumMod val="85000"/>
                    </a:schemeClr>
                  </a:solidFill>
                </a:endParaRPr>
              </a:p>
              <a:p>
                <a:endParaRPr lang="en-GB" u="none" dirty="0">
                  <a:solidFill>
                    <a:schemeClr val="accent3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0C0631-FB89-4C31-B858-162DE9C3B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018860"/>
                <a:ext cx="2736304" cy="4154984"/>
              </a:xfrm>
              <a:prstGeom prst="rect">
                <a:avLst/>
              </a:prstGeom>
              <a:blipFill>
                <a:blip r:embed="rId3"/>
                <a:stretch>
                  <a:fillRect l="-3341" t="-1173" r="-11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6C6D7D4-973F-4827-9589-1ED86BD2ACC9}"/>
              </a:ext>
            </a:extLst>
          </p:cNvPr>
          <p:cNvSpPr/>
          <p:nvPr/>
        </p:nvSpPr>
        <p:spPr bwMode="auto">
          <a:xfrm>
            <a:off x="2699792" y="4653136"/>
            <a:ext cx="189390" cy="1269510"/>
          </a:xfrm>
          <a:prstGeom prst="rect">
            <a:avLst/>
          </a:prstGeom>
          <a:solidFill>
            <a:srgbClr val="FF7449">
              <a:alpha val="8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2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8BE7695-4DAF-40A6-B9A4-FBAE0099B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42E6C0B-5EB8-46AC-BCD2-32554A88F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pic>
        <p:nvPicPr>
          <p:cNvPr id="50180" name="Picture 4" descr="Mean%20and%20Median%20Family%20Income">
            <a:extLst>
              <a:ext uri="{FF2B5EF4-FFF2-40B4-BE49-F238E27FC236}">
                <a16:creationId xmlns:a16="http://schemas.microsoft.com/office/drawing/2014/main" id="{0A56529C-3A6F-41A5-BBE8-9CF12831A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9000"/>
            <a:ext cx="7618413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C4CD4B8A-22AC-4F85-A729-2BEF7E506E04}"/>
              </a:ext>
            </a:extLst>
          </p:cNvPr>
          <p:cNvSpPr/>
          <p:nvPr/>
        </p:nvSpPr>
        <p:spPr>
          <a:xfrm>
            <a:off x="3131840" y="37170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/>
              <a:t>Prvi</a:t>
            </a:r>
            <a:r>
              <a:rPr lang="en-GB" b="1" dirty="0"/>
              <a:t> </a:t>
            </a:r>
            <a:r>
              <a:rPr lang="en-GB" b="1" dirty="0" err="1"/>
              <a:t>rezultati</a:t>
            </a:r>
            <a:r>
              <a:rPr lang="en-GB" b="1" dirty="0"/>
              <a:t> </a:t>
            </a:r>
            <a:r>
              <a:rPr lang="en-GB" b="1" dirty="0" err="1"/>
              <a:t>novog</a:t>
            </a:r>
            <a:r>
              <a:rPr lang="en-GB" b="1" dirty="0"/>
              <a:t> </a:t>
            </a:r>
            <a:r>
              <a:rPr lang="en-GB" b="1" dirty="0" err="1"/>
              <a:t>načina</a:t>
            </a:r>
            <a:r>
              <a:rPr lang="en-GB" b="1" dirty="0"/>
              <a:t> </a:t>
            </a:r>
            <a:r>
              <a:rPr lang="en-GB" b="1" dirty="0" err="1"/>
              <a:t>izračunavanja</a:t>
            </a:r>
            <a:r>
              <a:rPr lang="en-GB" b="1" dirty="0"/>
              <a:t> </a:t>
            </a:r>
            <a:r>
              <a:rPr lang="en-GB" b="1" dirty="0" err="1"/>
              <a:t>prosečne</a:t>
            </a:r>
            <a:r>
              <a:rPr lang="en-GB" b="1" dirty="0"/>
              <a:t> plate 26. </a:t>
            </a:r>
            <a:r>
              <a:rPr lang="en-GB" b="1" dirty="0" err="1"/>
              <a:t>marta</a:t>
            </a:r>
            <a:endParaRPr lang="en-GB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830B-28B8-4596-BD2E-37C2EEB4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56BD5-2566-4288-9A3F-A428E7E8F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26.02.2019. - </a:t>
            </a:r>
          </a:p>
          <a:p>
            <a:r>
              <a:rPr lang="en-GB" sz="2400" dirty="0" err="1">
                <a:hlinkClick r:id="rId2"/>
              </a:rPr>
              <a:t>Prosečne</a:t>
            </a:r>
            <a:r>
              <a:rPr lang="en-GB" sz="2400" dirty="0">
                <a:hlinkClick r:id="rId2"/>
              </a:rPr>
              <a:t> </a:t>
            </a:r>
            <a:r>
              <a:rPr lang="en-GB" sz="2400" dirty="0" err="1">
                <a:hlinkClick r:id="rId2"/>
              </a:rPr>
              <a:t>zarade</a:t>
            </a:r>
            <a:r>
              <a:rPr lang="en-GB" sz="2400" dirty="0">
                <a:hlinkClick r:id="rId2"/>
              </a:rPr>
              <a:t> po </a:t>
            </a:r>
            <a:r>
              <a:rPr lang="en-GB" sz="2400" dirty="0" err="1">
                <a:hlinkClick r:id="rId2"/>
              </a:rPr>
              <a:t>zaposlenom</a:t>
            </a:r>
            <a:r>
              <a:rPr lang="en-GB" sz="2400" dirty="0">
                <a:hlinkClick r:id="rId2"/>
              </a:rPr>
              <a:t>, </a:t>
            </a:r>
            <a:r>
              <a:rPr lang="en-GB" sz="2400" dirty="0" err="1">
                <a:hlinkClick r:id="rId2"/>
              </a:rPr>
              <a:t>decembar</a:t>
            </a:r>
            <a:r>
              <a:rPr lang="en-GB" sz="2400" dirty="0">
                <a:hlinkClick r:id="rId2"/>
              </a:rPr>
              <a:t> 2018 </a:t>
            </a:r>
            <a:endParaRPr lang="en-GB" sz="2400" dirty="0"/>
          </a:p>
          <a:p>
            <a:br>
              <a:rPr lang="en-GB" sz="2400" dirty="0"/>
            </a:br>
            <a:r>
              <a:rPr lang="sr-Latn-RS" sz="2400" dirty="0"/>
              <a:t>P</a:t>
            </a:r>
            <a:r>
              <a:rPr lang="en-GB" sz="2400" dirty="0" err="1"/>
              <a:t>rosečna</a:t>
            </a:r>
            <a:r>
              <a:rPr lang="en-GB" sz="2400" dirty="0"/>
              <a:t> </a:t>
            </a:r>
            <a:r>
              <a:rPr lang="en-GB" sz="2400" dirty="0" err="1"/>
              <a:t>zarada</a:t>
            </a:r>
            <a:r>
              <a:rPr lang="en-GB" sz="2400" dirty="0"/>
              <a:t> bez </a:t>
            </a:r>
            <a:r>
              <a:rPr lang="en-GB" sz="2400" dirty="0" err="1"/>
              <a:t>poreza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doprinosa</a:t>
            </a:r>
            <a:r>
              <a:rPr lang="en-GB" sz="2400" dirty="0"/>
              <a:t> (</a:t>
            </a:r>
            <a:r>
              <a:rPr lang="en-GB" sz="2400" dirty="0" err="1"/>
              <a:t>neto</a:t>
            </a:r>
            <a:r>
              <a:rPr lang="en-GB" sz="2400" dirty="0"/>
              <a:t>) </a:t>
            </a:r>
            <a:r>
              <a:rPr lang="en-GB" sz="2400" dirty="0" err="1"/>
              <a:t>iznosila</a:t>
            </a:r>
            <a:r>
              <a:rPr lang="en-GB" sz="2400" dirty="0"/>
              <a:t> 52 372 </a:t>
            </a:r>
            <a:r>
              <a:rPr lang="en-GB" sz="2400" dirty="0" err="1"/>
              <a:t>dinara</a:t>
            </a:r>
            <a:r>
              <a:rPr lang="en-GB" sz="2400" dirty="0"/>
              <a:t>.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 err="1"/>
              <a:t>Medijalna</a:t>
            </a:r>
            <a:r>
              <a:rPr lang="en-GB" sz="2400" dirty="0"/>
              <a:t> </a:t>
            </a:r>
            <a:r>
              <a:rPr lang="en-GB" sz="2400" dirty="0" err="1"/>
              <a:t>neto</a:t>
            </a:r>
            <a:r>
              <a:rPr lang="en-GB" sz="2400" dirty="0"/>
              <a:t> </a:t>
            </a:r>
            <a:r>
              <a:rPr lang="en-GB" sz="2400" dirty="0" err="1"/>
              <a:t>zarada</a:t>
            </a:r>
            <a:r>
              <a:rPr lang="en-GB" sz="2400" dirty="0"/>
              <a:t> za </a:t>
            </a:r>
            <a:r>
              <a:rPr lang="en-GB" sz="2400" dirty="0" err="1"/>
              <a:t>decembar</a:t>
            </a:r>
            <a:endParaRPr lang="sr-Latn-RS" sz="2400" dirty="0"/>
          </a:p>
          <a:p>
            <a:r>
              <a:rPr lang="en-GB" sz="2400" dirty="0" err="1"/>
              <a:t>iznosila</a:t>
            </a:r>
            <a:r>
              <a:rPr lang="en-GB" sz="2400" dirty="0"/>
              <a:t> je 39 623 </a:t>
            </a:r>
            <a:r>
              <a:rPr lang="en-GB" sz="2400" dirty="0" err="1"/>
              <a:t>dinara</a:t>
            </a:r>
            <a:endParaRPr lang="sr-Latn-RS" sz="2400" dirty="0"/>
          </a:p>
          <a:p>
            <a:endParaRPr lang="sr-Latn-RS" sz="2400" dirty="0"/>
          </a:p>
          <a:p>
            <a:endParaRPr lang="sr-Latn-RS" sz="2400" dirty="0"/>
          </a:p>
          <a:p>
            <a:br>
              <a:rPr lang="en-GB" sz="1400" dirty="0"/>
            </a:br>
            <a:br>
              <a:rPr lang="en-GB" sz="1400" dirty="0"/>
            </a:br>
            <a:endParaRPr lang="en-GB" sz="14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ADE745D-997D-4102-9ABB-C392CF17E8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228063"/>
              </p:ext>
            </p:extLst>
          </p:nvPr>
        </p:nvGraphicFramePr>
        <p:xfrm>
          <a:off x="4355976" y="40050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8274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4C239840-7466-489C-92CE-3AEFA0A50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4248150" cy="5602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sr-Latn-C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err="1"/>
              <a:t>mogu</a:t>
            </a:r>
            <a:r>
              <a:rPr lang="en-US" altLang="en-US" sz="2000" dirty="0"/>
              <a:t> da </a:t>
            </a:r>
            <a:r>
              <a:rPr lang="en-US" altLang="en-US" sz="2000" dirty="0" err="1"/>
              <a:t>podstaknu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nezaposlene</a:t>
            </a:r>
            <a:r>
              <a:rPr lang="sr-Latn-CS" altLang="en-US" sz="2000" dirty="0"/>
              <a:t> </a:t>
            </a:r>
            <a:r>
              <a:rPr lang="en-US" altLang="en-US" sz="2000" dirty="0"/>
              <a:t>da </a:t>
            </a:r>
            <a:r>
              <a:rPr lang="en-US" altLang="en-US" sz="2000" dirty="0" err="1"/>
              <a:t>radije</a:t>
            </a:r>
            <a:r>
              <a:rPr lang="sr-Latn-CS" altLang="en-US" sz="2000" dirty="0"/>
              <a:t> </a:t>
            </a:r>
            <a:r>
              <a:rPr lang="en-US" altLang="en-US" sz="2000" dirty="0" err="1"/>
              <a:t>čekaju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malo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verovatni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oporavak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nego</a:t>
            </a:r>
            <a:r>
              <a:rPr lang="en-US" altLang="en-US" sz="2000" dirty="0"/>
              <a:t> da se </a:t>
            </a:r>
            <a:r>
              <a:rPr lang="en-US" altLang="en-US" sz="2000" dirty="0" err="1"/>
              <a:t>prekvalifikuju</a:t>
            </a:r>
            <a:r>
              <a:rPr lang="sr-Latn-CS" altLang="en-US" sz="2000" dirty="0"/>
              <a:t>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promene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sektor</a:t>
            </a:r>
            <a:r>
              <a:rPr lang="en-US" altLang="en-US" sz="2000" dirty="0"/>
              <a:t>. </a:t>
            </a:r>
            <a:endParaRPr lang="sr-Latn-CS" altLang="en-US" sz="2000" dirty="0"/>
          </a:p>
          <a:p>
            <a:pPr lvl="1" eaLnBrk="1" hangingPunct="1">
              <a:lnSpc>
                <a:spcPct val="80000"/>
              </a:lnSpc>
            </a:pPr>
            <a:endParaRPr lang="sr-Latn-C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err="1"/>
              <a:t>smanjuju</a:t>
            </a:r>
            <a:r>
              <a:rPr lang="sr-Latn-CS" altLang="en-US" sz="2000" dirty="0"/>
              <a:t> </a:t>
            </a:r>
            <a:r>
              <a:rPr lang="en-US" altLang="en-US" sz="2000" dirty="0" err="1"/>
              <a:t>motivaciju</a:t>
            </a:r>
            <a:r>
              <a:rPr lang="en-US" altLang="en-US" sz="2000" dirty="0"/>
              <a:t> da se </a:t>
            </a:r>
            <a:r>
              <a:rPr lang="en-US" altLang="en-US" sz="2000" dirty="0" err="1"/>
              <a:t>traži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posao</a:t>
            </a:r>
            <a:r>
              <a:rPr lang="en-US" altLang="en-US" sz="2000" dirty="0"/>
              <a:t>,</a:t>
            </a:r>
            <a:endParaRPr lang="sr-Latn-RS" altLang="en-US" sz="2000" dirty="0"/>
          </a:p>
          <a:p>
            <a:pPr lvl="1" eaLnBrk="1" hangingPunct="1">
              <a:lnSpc>
                <a:spcPct val="80000"/>
              </a:lnSpc>
            </a:pPr>
            <a:endParaRPr lang="sr-Latn-C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sr-Latn-CS" altLang="en-US" sz="2000" dirty="0"/>
              <a:t>Naročto ako su beneficije  </a:t>
            </a:r>
          </a:p>
          <a:p>
            <a:pPr lvl="2" eaLnBrk="1" hangingPunct="1">
              <a:lnSpc>
                <a:spcPct val="80000"/>
              </a:lnSpc>
            </a:pPr>
            <a:r>
              <a:rPr lang="sr-Latn-CS" altLang="en-US" sz="2000" dirty="0"/>
              <a:t>obilne i </a:t>
            </a:r>
          </a:p>
          <a:p>
            <a:pPr lvl="2" eaLnBrk="1" hangingPunct="1">
              <a:lnSpc>
                <a:spcPct val="80000"/>
              </a:lnSpc>
            </a:pPr>
            <a:r>
              <a:rPr lang="sr-Latn-CS" altLang="en-US" sz="2000" dirty="0"/>
              <a:t>dugotrajne,</a:t>
            </a:r>
          </a:p>
          <a:p>
            <a:pPr lvl="1" eaLnBrk="1" hangingPunct="1">
              <a:lnSpc>
                <a:spcPct val="80000"/>
              </a:lnSpc>
            </a:pPr>
            <a:endParaRPr lang="sr-Latn-C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sr-Latn-CS" altLang="en-US" sz="2000" dirty="0"/>
              <a:t>Ovaj fenomen naziva se zamkom za nezaposlene.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sr-Latn-C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sr-Latn-CS" altLang="en-US" sz="2000" dirty="0"/>
              <a:t>očigledna je tendencija produžetka nezaposlenosti tamo gde su beneficije veće i gde su periodi isplate duži.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800" dirty="0"/>
          </a:p>
        </p:txBody>
      </p:sp>
      <p:pic>
        <p:nvPicPr>
          <p:cNvPr id="54275" name="Picture 4">
            <a:extLst>
              <a:ext uri="{FF2B5EF4-FFF2-40B4-BE49-F238E27FC236}">
                <a16:creationId xmlns:a16="http://schemas.microsoft.com/office/drawing/2014/main" id="{F583216A-2715-4C37-B423-2F2B56D03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908050"/>
            <a:ext cx="39401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7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7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7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7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7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1863213-735D-40B6-8F73-8CAD62284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8FAE633-BC2D-4D24-861D-9BF3CD187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44624"/>
            <a:ext cx="8964488" cy="48768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Podaci</a:t>
            </a:r>
            <a:r>
              <a:rPr lang="en-US" altLang="en-US" dirty="0"/>
              <a:t> </a:t>
            </a:r>
            <a:r>
              <a:rPr lang="en-US" altLang="en-US" dirty="0" err="1"/>
              <a:t>ukazuju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to da je u </a:t>
            </a:r>
            <a:r>
              <a:rPr lang="en-US" altLang="en-US" dirty="0" err="1"/>
              <a:t>Evropi</a:t>
            </a:r>
            <a:r>
              <a:rPr lang="en-US" altLang="en-US" dirty="0"/>
              <a:t> </a:t>
            </a:r>
            <a:r>
              <a:rPr lang="en-US" altLang="en-US" dirty="0" err="1"/>
              <a:t>nezaposlenost</a:t>
            </a:r>
            <a:r>
              <a:rPr lang="sr-Latn-CS" altLang="en-US" dirty="0"/>
              <a:t> </a:t>
            </a:r>
            <a:r>
              <a:rPr lang="en-US" altLang="en-US" dirty="0" err="1"/>
              <a:t>porasla</a:t>
            </a:r>
            <a:r>
              <a:rPr lang="en-US" altLang="en-US" dirty="0"/>
              <a:t> </a:t>
            </a:r>
            <a:r>
              <a:rPr lang="en-US" altLang="en-US" dirty="0" err="1"/>
              <a:t>onda</a:t>
            </a:r>
            <a:r>
              <a:rPr lang="en-US" altLang="en-US" dirty="0"/>
              <a:t> </a:t>
            </a:r>
            <a:r>
              <a:rPr lang="en-US" altLang="en-US" dirty="0" err="1"/>
              <a:t>kada</a:t>
            </a:r>
            <a:r>
              <a:rPr lang="en-US" altLang="en-US" dirty="0"/>
              <a:t> je </a:t>
            </a:r>
            <a:r>
              <a:rPr lang="en-US" altLang="en-US" dirty="0" err="1"/>
              <a:t>veliki</a:t>
            </a:r>
            <a:r>
              <a:rPr lang="en-US" altLang="en-US" dirty="0"/>
              <a:t> </a:t>
            </a:r>
            <a:r>
              <a:rPr lang="en-US" altLang="en-US" dirty="0" err="1"/>
              <a:t>broj</a:t>
            </a:r>
            <a:r>
              <a:rPr lang="en-US" altLang="en-US" dirty="0"/>
              <a:t> </a:t>
            </a:r>
            <a:r>
              <a:rPr lang="en-US" altLang="en-US" dirty="0" err="1"/>
              <a:t>radnika</a:t>
            </a:r>
            <a:r>
              <a:rPr lang="en-US" altLang="en-US" dirty="0"/>
              <a:t> </a:t>
            </a:r>
            <a:r>
              <a:rPr lang="en-US" altLang="en-US" dirty="0" err="1"/>
              <a:t>zbog</a:t>
            </a:r>
            <a:r>
              <a:rPr lang="en-US" altLang="en-US" dirty="0"/>
              <a:t> </a:t>
            </a:r>
            <a:r>
              <a:rPr lang="en-US" altLang="en-US" dirty="0" err="1"/>
              <a:t>naftnih</a:t>
            </a:r>
            <a:r>
              <a:rPr lang="sr-Latn-CS" altLang="en-US" dirty="0"/>
              <a:t> </a:t>
            </a:r>
            <a:r>
              <a:rPr lang="en-US" altLang="en-US" dirty="0" err="1"/>
              <a:t>šokova</a:t>
            </a:r>
            <a:r>
              <a:rPr lang="en-US" altLang="en-US" dirty="0"/>
              <a:t> </a:t>
            </a:r>
            <a:r>
              <a:rPr lang="en-US" altLang="en-US" dirty="0" err="1"/>
              <a:t>izgubio</a:t>
            </a:r>
            <a:r>
              <a:rPr lang="en-US" altLang="en-US" dirty="0"/>
              <a:t> </a:t>
            </a:r>
            <a:r>
              <a:rPr lang="en-US" altLang="en-US" dirty="0" err="1"/>
              <a:t>posao</a:t>
            </a:r>
            <a:r>
              <a:rPr lang="en-US" altLang="en-US" dirty="0"/>
              <a:t>. </a:t>
            </a:r>
            <a:endParaRPr lang="sr-Latn-CS" altLang="en-US" dirty="0"/>
          </a:p>
          <a:p>
            <a:pPr eaLnBrk="1" hangingPunct="1"/>
            <a:r>
              <a:rPr lang="en-US" altLang="en-US" dirty="0"/>
              <a:t>No, do </a:t>
            </a:r>
            <a:r>
              <a:rPr lang="en-US" altLang="en-US" dirty="0" err="1"/>
              <a:t>očekivanog</a:t>
            </a:r>
            <a:r>
              <a:rPr lang="en-US" altLang="en-US" dirty="0"/>
              <a:t> </a:t>
            </a:r>
            <a:r>
              <a:rPr lang="en-US" altLang="en-US" dirty="0" err="1"/>
              <a:t>povratka</a:t>
            </a:r>
            <a:r>
              <a:rPr lang="sr-Latn-CS" altLang="en-US" dirty="0"/>
              <a:t> </a:t>
            </a:r>
            <a:r>
              <a:rPr lang="en-US" altLang="en-US" dirty="0" err="1"/>
              <a:t>zaposlenosti</a:t>
            </a:r>
            <a:r>
              <a:rPr lang="en-US" altLang="en-US" dirty="0"/>
              <a:t> </a:t>
            </a:r>
            <a:r>
              <a:rPr lang="en-US" altLang="en-US" dirty="0" err="1"/>
              <a:t>nije</a:t>
            </a:r>
            <a:r>
              <a:rPr lang="sr-Latn-CS" altLang="en-US" dirty="0"/>
              <a:t> </a:t>
            </a:r>
            <a:r>
              <a:rPr lang="en-US" altLang="en-US" dirty="0" err="1"/>
              <a:t>došlo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Nezaposlenost</a:t>
            </a:r>
            <a:r>
              <a:rPr lang="en-US" altLang="en-US" dirty="0"/>
              <a:t> – </a:t>
            </a:r>
            <a:r>
              <a:rPr lang="en-US" altLang="en-US" dirty="0" err="1"/>
              <a:t>zaostajuca</a:t>
            </a:r>
            <a:r>
              <a:rPr lang="en-US" altLang="en-US" dirty="0"/>
              <a:t> </a:t>
            </a:r>
            <a:r>
              <a:rPr lang="en-US" altLang="en-US" dirty="0" err="1"/>
              <a:t>varijabla</a:t>
            </a:r>
            <a:r>
              <a:rPr lang="en-US" altLang="en-US" dirty="0"/>
              <a:t>!!!!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742FBD45-71F4-490E-B789-4161F965E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365625"/>
            <a:ext cx="86407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Stepenasti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rast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stope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nezaposlenosti</a:t>
            </a:r>
            <a:r>
              <a:rPr lang="sr-Latn-C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k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oji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je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usledio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nakon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svakog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naftnog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šoka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registrovan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je u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nekoliko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evropskih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zemalja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nazvan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je</a:t>
            </a:r>
            <a:b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</a:br>
            <a:br>
              <a:rPr lang="sr-Latn-C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</a:br>
            <a:r>
              <a:rPr lang="en-US" altLang="en-US" b="1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efektom</a:t>
            </a:r>
            <a:r>
              <a:rPr lang="en-US" altLang="en-US" b="1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histerezije</a:t>
            </a:r>
            <a:r>
              <a:rPr lang="en-US" altLang="en-US" b="1" u="none" dirty="0">
                <a:solidFill>
                  <a:srgbClr val="DBC9ED"/>
                </a:solidFill>
                <a:latin typeface="Arial" panose="020B0604020202020204" pitchFamily="34" charset="0"/>
              </a:rPr>
              <a:t> (</a:t>
            </a:r>
            <a:r>
              <a:rPr lang="sr-Latn-CS" altLang="en-US" b="1" u="none" dirty="0">
                <a:solidFill>
                  <a:srgbClr val="DBC9ED"/>
                </a:solidFill>
                <a:latin typeface="Arial" panose="020B0604020202020204" pitchFamily="34" charset="0"/>
              </a:rPr>
              <a:t>naknadne reacije, </a:t>
            </a:r>
            <a:r>
              <a:rPr lang="en-US" altLang="en-US" b="1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kašnjenja</a:t>
            </a:r>
            <a:r>
              <a:rPr lang="en-US" altLang="en-US" b="1" u="none" dirty="0">
                <a:solidFill>
                  <a:srgbClr val="DBC9ED"/>
                </a:solidFill>
                <a:latin typeface="Arial" panose="020B0604020202020204" pitchFamily="34" charset="0"/>
              </a:rPr>
              <a:t>)</a:t>
            </a:r>
            <a:r>
              <a:rPr lang="sr-Latn-CS" altLang="en-US" b="1" u="none" dirty="0">
                <a:solidFill>
                  <a:srgbClr val="DBC9ED"/>
                </a:solidFill>
                <a:latin typeface="Arial" panose="020B0604020202020204" pitchFamily="34" charset="0"/>
              </a:rPr>
              <a:t> - </a:t>
            </a:r>
            <a:r>
              <a:rPr lang="en-US" altLang="en-US" b="1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br>
              <a:rPr lang="sr-Latn-CS" altLang="en-US" b="1" u="none" dirty="0">
                <a:solidFill>
                  <a:srgbClr val="DBC9ED"/>
                </a:solidFill>
                <a:latin typeface="Arial" panose="020B0604020202020204" pitchFamily="34" charset="0"/>
              </a:rPr>
            </a:br>
            <a:br>
              <a:rPr lang="sr-Latn-CS" altLang="en-US" b="1" u="none" dirty="0">
                <a:solidFill>
                  <a:srgbClr val="DBC9ED"/>
                </a:solidFill>
                <a:latin typeface="Arial" panose="020B0604020202020204" pitchFamily="34" charset="0"/>
              </a:rPr>
            </a:b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Nasuprot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tome, stope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nezaposlenosti</a:t>
            </a:r>
            <a:r>
              <a:rPr lang="sr-Latn-C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SAD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su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u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vreme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naftnih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šokova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rasle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ali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su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se</a:t>
            </a:r>
            <a:r>
              <a:rPr lang="sr-Latn-C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za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tim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vratile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na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prethodni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u="none" dirty="0" err="1">
                <a:solidFill>
                  <a:srgbClr val="DBC9ED"/>
                </a:solidFill>
                <a:latin typeface="Arial" panose="020B0604020202020204" pitchFamily="34" charset="0"/>
              </a:rPr>
              <a:t>nivo</a:t>
            </a:r>
            <a: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  <a:t>.</a:t>
            </a:r>
            <a:br>
              <a:rPr lang="en-US" altLang="en-US" sz="1800" u="none" dirty="0">
                <a:solidFill>
                  <a:srgbClr val="DBC9ED"/>
                </a:solidFill>
                <a:latin typeface="Arial" panose="020B0604020202020204" pitchFamily="34" charset="0"/>
              </a:rPr>
            </a:br>
            <a:endParaRPr lang="en-US" altLang="en-US" sz="1800" u="none" dirty="0">
              <a:solidFill>
                <a:srgbClr val="DBC9ED"/>
              </a:solidFill>
              <a:latin typeface="Arial" panose="020B0604020202020204" pitchFamily="34" charset="0"/>
            </a:endParaRPr>
          </a:p>
        </p:txBody>
      </p:sp>
      <p:pic>
        <p:nvPicPr>
          <p:cNvPr id="56323" name="Picture 5">
            <a:extLst>
              <a:ext uri="{FF2B5EF4-FFF2-40B4-BE49-F238E27FC236}">
                <a16:creationId xmlns:a16="http://schemas.microsoft.com/office/drawing/2014/main" id="{E96C8CDC-21EF-4EEE-B643-AB5F332D2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864076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9">
            <a:extLst>
              <a:ext uri="{FF2B5EF4-FFF2-40B4-BE49-F238E27FC236}">
                <a16:creationId xmlns:a16="http://schemas.microsoft.com/office/drawing/2014/main" id="{1A7991AF-FB6A-4737-8E84-A644946C7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1803400"/>
            <a:ext cx="5048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 sz="1200"/>
              <a:t>8.6</a:t>
            </a:r>
            <a:br>
              <a:rPr lang="sr-Latn-CS" altLang="en-US" sz="1200"/>
            </a:br>
            <a:r>
              <a:rPr lang="sr-Latn-CS" altLang="en-US" sz="1200"/>
              <a:t>8.7</a:t>
            </a:r>
            <a:br>
              <a:rPr lang="sr-Latn-CS" altLang="en-US" sz="1200"/>
            </a:br>
            <a:r>
              <a:rPr lang="sr-Latn-CS" altLang="en-US" sz="1200"/>
              <a:t>6.2+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en-US" sz="1200"/>
              <a:t>---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en-US" sz="1200"/>
              <a:t>6.1</a:t>
            </a:r>
            <a:br>
              <a:rPr lang="sr-Latn-CS" altLang="en-US" sz="1200"/>
            </a:br>
            <a:r>
              <a:rPr lang="sr-Latn-CS" altLang="en-US" sz="1200"/>
              <a:t>5.4</a:t>
            </a:r>
            <a:br>
              <a:rPr lang="sr-Latn-CS" altLang="en-US" sz="1200"/>
            </a:br>
            <a:r>
              <a:rPr lang="sr-Latn-CS" altLang="en-US" sz="1200"/>
              <a:t>4.6</a:t>
            </a:r>
            <a:endParaRPr lang="en-US" altLang="en-US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08232BB-DCD4-4B46-985C-D76EC865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545CA6CC-8E28-4762-BEE8-F4C60D6E6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MARGARET TAČER I NEZAPOSLENOST </a:t>
            </a:r>
          </a:p>
          <a:p>
            <a:r>
              <a:rPr lang="en-GB" altLang="en-US"/>
              <a:t>P</a:t>
            </a:r>
            <a:r>
              <a:rPr lang="en-US" altLang="en-US"/>
              <a:t>roblem: subvencije rudnicima</a:t>
            </a:r>
          </a:p>
          <a:p>
            <a:r>
              <a:rPr lang="en-GB" altLang="en-US"/>
              <a:t>I</a:t>
            </a:r>
            <a:r>
              <a:rPr lang="en-US" altLang="en-US"/>
              <a:t>nflacija</a:t>
            </a:r>
          </a:p>
          <a:p>
            <a:r>
              <a:rPr lang="en-GB" altLang="en-US"/>
              <a:t>S</a:t>
            </a:r>
            <a:r>
              <a:rPr lang="en-US" altLang="en-US"/>
              <a:t>iromašenje</a:t>
            </a:r>
          </a:p>
          <a:p>
            <a:r>
              <a:rPr lang="en-GB" altLang="en-US"/>
              <a:t>P</a:t>
            </a:r>
            <a:r>
              <a:rPr lang="en-US" altLang="en-US"/>
              <a:t>olitički - Francuska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600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F993084-5145-4593-99B3-3E963FA5A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C1427C83-F0AD-4FC1-9157-4E0ACC3C4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altLang="en-US" dirty="0"/>
              <a:t>UK - d</a:t>
            </a:r>
            <a:r>
              <a:rPr lang="en-US" altLang="en-US" dirty="0" err="1"/>
              <a:t>ostizanje</a:t>
            </a:r>
            <a:r>
              <a:rPr lang="en-US" altLang="en-US" dirty="0"/>
              <a:t> </a:t>
            </a:r>
            <a:r>
              <a:rPr lang="en-US" altLang="en-US" dirty="0" err="1"/>
              <a:t>Francuske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GB" altLang="en-US" dirty="0"/>
          </a:p>
        </p:txBody>
      </p:sp>
      <p:pic>
        <p:nvPicPr>
          <p:cNvPr id="14341" name="Picture 4" descr="040913thatcher.jpg">
            <a:extLst>
              <a:ext uri="{FF2B5EF4-FFF2-40B4-BE49-F238E27FC236}">
                <a16:creationId xmlns:a16="http://schemas.microsoft.com/office/drawing/2014/main" id="{68E77B79-F556-4B87-BEB5-539E84D2C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112"/>
            <a:ext cx="7622307" cy="463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9A0D42-DF7D-43A6-A8E7-47B403D1A8A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55976" y="4149080"/>
            <a:ext cx="0" cy="576064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Connector 14">
            <a:extLst>
              <a:ext uri="{FF2B5EF4-FFF2-40B4-BE49-F238E27FC236}">
                <a16:creationId xmlns:a16="http://schemas.microsoft.com/office/drawing/2014/main" id="{946B0B74-0E96-4600-8F51-57CDDF82FCC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71800" y="4797152"/>
            <a:ext cx="0" cy="994048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54101FF-63A7-4247-8D5A-D0E032D01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1" t="29000" r="38975" b="24193"/>
          <a:stretch/>
        </p:blipFill>
        <p:spPr>
          <a:xfrm>
            <a:off x="1120080" y="1916111"/>
            <a:ext cx="7772400" cy="4631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58D1A5-58E6-4BF5-B9ED-D0B6680AEE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582" t="40084" r="35106" b="54305"/>
          <a:stretch/>
        </p:blipFill>
        <p:spPr>
          <a:xfrm>
            <a:off x="7673297" y="2599184"/>
            <a:ext cx="1219183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619D4A-F158-4CDD-8A6E-3622BD72AF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087" t="43000" r="36613" b="50082"/>
          <a:stretch/>
        </p:blipFill>
        <p:spPr>
          <a:xfrm>
            <a:off x="7535058" y="3814204"/>
            <a:ext cx="1124964" cy="6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2985298-5686-4481-BC44-2E553DE1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13" y="1341438"/>
            <a:ext cx="6553200" cy="1223962"/>
          </a:xfrm>
        </p:spPr>
        <p:txBody>
          <a:bodyPr/>
          <a:lstStyle/>
          <a:p>
            <a:r>
              <a:rPr lang="en-US" altLang="en-US" sz="4000">
                <a:hlinkClick r:id="rId2"/>
              </a:rPr>
              <a:t>Ričard Barton o rudnicima</a:t>
            </a:r>
            <a:endParaRPr lang="en-GB" altLang="en-US" sz="4000"/>
          </a:p>
        </p:txBody>
      </p:sp>
      <p:pic>
        <p:nvPicPr>
          <p:cNvPr id="13315" name="Picture 2">
            <a:hlinkClick r:id="rId2"/>
            <a:extLst>
              <a:ext uri="{FF2B5EF4-FFF2-40B4-BE49-F238E27FC236}">
                <a16:creationId xmlns:a16="http://schemas.microsoft.com/office/drawing/2014/main" id="{D0C6FBF1-7FF9-4124-9749-0F2AD96771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19080" r="22832" b="20383"/>
          <a:stretch>
            <a:fillRect/>
          </a:stretch>
        </p:blipFill>
        <p:spPr>
          <a:xfrm>
            <a:off x="4572000" y="2781300"/>
            <a:ext cx="3652838" cy="2303463"/>
          </a:xfrm>
        </p:spPr>
      </p:pic>
      <p:sp>
        <p:nvSpPr>
          <p:cNvPr id="13316" name="Isosceles Triangle 4">
            <a:hlinkClick r:id="rId2"/>
            <a:extLst>
              <a:ext uri="{FF2B5EF4-FFF2-40B4-BE49-F238E27FC236}">
                <a16:creationId xmlns:a16="http://schemas.microsoft.com/office/drawing/2014/main" id="{63A6C67E-C1AE-4620-831F-85B12ED460F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99994" y="3717131"/>
            <a:ext cx="431800" cy="2873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957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BA34-2587-414E-9A4B-1B1FB8B6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59374-C283-4FF9-999C-B62850A03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Politički neprihvatljiva stopa nezaposlenosti – </a:t>
            </a:r>
          </a:p>
          <a:p>
            <a:r>
              <a:rPr lang="sr-Latn-RS" dirty="0"/>
              <a:t>10%</a:t>
            </a:r>
          </a:p>
          <a:p>
            <a:r>
              <a:rPr lang="sr-Latn-RS" dirty="0"/>
              <a:t>Margaret Tačer – pred izbore smanjila na 11%</a:t>
            </a:r>
          </a:p>
          <a:p>
            <a:endParaRPr lang="sr-Latn-RS" dirty="0"/>
          </a:p>
          <a:p>
            <a:endParaRPr lang="sr-Latn-R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423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>
            <a:extLst>
              <a:ext uri="{FF2B5EF4-FFF2-40B4-BE49-F238E27FC236}">
                <a16:creationId xmlns:a16="http://schemas.microsoft.com/office/drawing/2014/main" id="{9FD8FAE6-9EDB-4110-888D-92D2E5A85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altLang="en-US" sz="3600"/>
              <a:t>Mreže socijalne sigurnosti još su razvijenije u Danskoj, Švedskoj i Norveškoj, gde je dugoročna stopa nezaposlenosti permanentno niska.</a:t>
            </a:r>
          </a:p>
          <a:p>
            <a:pPr eaLnBrk="1" hangingPunct="1">
              <a:buFontTx/>
              <a:buNone/>
            </a:pPr>
            <a:endParaRPr lang="sr-Latn-CS" altLang="en-US" sz="3600"/>
          </a:p>
          <a:p>
            <a:pPr eaLnBrk="1" hangingPunct="1"/>
            <a:r>
              <a:rPr lang="sr-Latn-CS" altLang="en-US" sz="3600"/>
              <a:t> </a:t>
            </a:r>
            <a:r>
              <a:rPr lang="sr-Latn-CS" altLang="en-US" sz="3600" u="sng"/>
              <a:t>To znači da nije stvar u tome da li mreža socijalne sigurnosti postoji ili ne, već kakvu motivaciju generiše.</a:t>
            </a:r>
          </a:p>
          <a:p>
            <a:pPr eaLnBrk="1" hangingPunct="1"/>
            <a:endParaRPr lang="sr-Latn-CS" altLang="en-US" sz="3600" u="sng"/>
          </a:p>
          <a:p>
            <a:pPr eaLnBrk="1" hangingPunct="1">
              <a:buFontTx/>
              <a:buNone/>
            </a:pPr>
            <a:endParaRPr lang="en-US" altLang="en-US" sz="3600" u="sn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BA34-2587-414E-9A4B-1B1FB8B6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59374-C283-4FF9-999C-B62850A03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538936"/>
          </a:xfrm>
        </p:spPr>
        <p:txBody>
          <a:bodyPr/>
          <a:lstStyle/>
          <a:p>
            <a:r>
              <a:rPr lang="sr-Latn-RS" dirty="0"/>
              <a:t>Politički neprihvatljiva stopa nezaposlenosti – </a:t>
            </a:r>
          </a:p>
          <a:p>
            <a:r>
              <a:rPr lang="sr-Latn-RS" dirty="0"/>
              <a:t>10%</a:t>
            </a:r>
          </a:p>
          <a:p>
            <a:r>
              <a:rPr lang="sr-Latn-RS" dirty="0"/>
              <a:t>Margaret Tačer – pred izbore smanjila na 11%</a:t>
            </a:r>
          </a:p>
          <a:p>
            <a:r>
              <a:rPr lang="sr-Latn-RS" dirty="0"/>
              <a:t>Srbija</a:t>
            </a:r>
          </a:p>
          <a:p>
            <a:r>
              <a:rPr lang="pl-PL" sz="2400" dirty="0">
                <a:hlinkClick r:id="rId2"/>
              </a:rPr>
              <a:t>Fiskalni savet: Formalna zaposlenost od 2012. do 2015. godine zapravo povećana za 0,95%, a ne za, malo verovatnih 12,1%, kako pokazuje ARS...</a:t>
            </a:r>
            <a:endParaRPr lang="en-GB" sz="2400" dirty="0"/>
          </a:p>
          <a:p>
            <a:endParaRPr lang="pl-PL" sz="1600" dirty="0"/>
          </a:p>
          <a:p>
            <a:endParaRPr lang="sr-Latn-RS" dirty="0"/>
          </a:p>
          <a:p>
            <a:endParaRPr lang="sr-Latn-R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027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416051B-2B36-44E2-833C-997B47EF9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pic>
        <p:nvPicPr>
          <p:cNvPr id="53251" name="Picture 4">
            <a:extLst>
              <a:ext uri="{FF2B5EF4-FFF2-40B4-BE49-F238E27FC236}">
                <a16:creationId xmlns:a16="http://schemas.microsoft.com/office/drawing/2014/main" id="{739FD869-2EC5-4CDA-8738-0F9C5401D2A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66675"/>
            <a:ext cx="7920037" cy="6694488"/>
          </a:xfrm>
        </p:spPr>
      </p:pic>
      <p:pic>
        <p:nvPicPr>
          <p:cNvPr id="56324" name="Picture 4">
            <a:extLst>
              <a:ext uri="{FF2B5EF4-FFF2-40B4-BE49-F238E27FC236}">
                <a16:creationId xmlns:a16="http://schemas.microsoft.com/office/drawing/2014/main" id="{07A6600F-6F59-42F4-B2BE-E9797FB3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57188"/>
            <a:ext cx="5838825" cy="599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63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2E130772-07A5-49EB-A522-99FEA003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925" y="6248400"/>
            <a:ext cx="1905000" cy="609600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61443" name="Content Placeholder 3">
            <a:extLst>
              <a:ext uri="{FF2B5EF4-FFF2-40B4-BE49-F238E27FC236}">
                <a16:creationId xmlns:a16="http://schemas.microsoft.com/office/drawing/2014/main" id="{D4473C81-DB17-4392-B0AD-5B774FC57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476250"/>
            <a:ext cx="7772400" cy="4876800"/>
          </a:xfrm>
        </p:spPr>
        <p:txBody>
          <a:bodyPr/>
          <a:lstStyle/>
          <a:p>
            <a:r>
              <a:rPr lang="sr-Latn-RS" altLang="en-US">
                <a:hlinkClick r:id="rId2"/>
              </a:rPr>
              <a:t>Pogledati obavezno</a:t>
            </a:r>
            <a:endParaRPr lang="en-GB" altLang="en-US"/>
          </a:p>
        </p:txBody>
      </p:sp>
      <p:pic>
        <p:nvPicPr>
          <p:cNvPr id="61444" name="Picture 4">
            <a:hlinkClick r:id="rId2"/>
            <a:extLst>
              <a:ext uri="{FF2B5EF4-FFF2-40B4-BE49-F238E27FC236}">
                <a16:creationId xmlns:a16="http://schemas.microsoft.com/office/drawing/2014/main" id="{DB48FB41-207D-4066-AE88-F1585D221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t="14000" r="33456" b="9001"/>
          <a:stretch>
            <a:fillRect/>
          </a:stretch>
        </p:blipFill>
        <p:spPr bwMode="auto">
          <a:xfrm>
            <a:off x="1979613" y="1163638"/>
            <a:ext cx="6237287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1A0AEF76-C716-48CB-A761-F5AC09CE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88F8F06F-E6D0-44D2-9D19-8CB819F199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 b="1">
                <a:hlinkClick r:id="rId2"/>
              </a:rPr>
              <a:t>Fin</a:t>
            </a:r>
            <a:r>
              <a:rPr lang="sr-Latn-RS" altLang="en-US" b="1">
                <a:hlinkClick r:id="rId2"/>
              </a:rPr>
              <a:t>ska – osnovni dohodak </a:t>
            </a:r>
            <a:r>
              <a:rPr lang="en-GB" altLang="en-US" b="1">
                <a:hlinkClick r:id="rId2"/>
              </a:rPr>
              <a:t>€560 </a:t>
            </a:r>
            <a:r>
              <a:rPr lang="sr-Latn-RS" altLang="en-US" b="1">
                <a:hlinkClick r:id="rId2"/>
              </a:rPr>
              <a:t>mesečno</a:t>
            </a:r>
            <a:endParaRPr lang="sr-Latn-RS" altLang="en-US" b="1"/>
          </a:p>
          <a:p>
            <a:endParaRPr lang="en-GB" altLang="en-US" b="1"/>
          </a:p>
          <a:p>
            <a:r>
              <a:rPr lang="sr-Latn-RS" altLang="en-US"/>
              <a:t>Dvogodišnji probni period</a:t>
            </a:r>
          </a:p>
          <a:p>
            <a:r>
              <a:rPr lang="en-GB" altLang="en-US"/>
              <a:t>2,000 </a:t>
            </a:r>
            <a:r>
              <a:rPr lang="sr-Latn-RS" altLang="en-US"/>
              <a:t>slučajno izabranih građana </a:t>
            </a:r>
            <a:r>
              <a:rPr lang="en-GB" altLang="en-US"/>
              <a:t>o</a:t>
            </a:r>
            <a:r>
              <a:rPr lang="sr-Latn-RS" altLang="en-US"/>
              <a:t>d</a:t>
            </a:r>
            <a:r>
              <a:rPr lang="en-GB" altLang="en-US"/>
              <a:t> </a:t>
            </a:r>
            <a:r>
              <a:rPr lang="sr-Latn-RS" altLang="en-US"/>
              <a:t>1. j</a:t>
            </a:r>
            <a:r>
              <a:rPr lang="en-GB" altLang="en-US"/>
              <a:t>anuar</a:t>
            </a:r>
            <a:r>
              <a:rPr lang="sr-Latn-RS" altLang="en-US"/>
              <a:t>a 2017</a:t>
            </a:r>
            <a:r>
              <a:rPr lang="en-GB" altLang="en-US"/>
              <a:t> 1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A9D3E94A-0C22-4024-B408-511AE3326C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0" t="39476" r="40669" b="14285"/>
          <a:stretch>
            <a:fillRect/>
          </a:stretch>
        </p:blipFill>
        <p:spPr>
          <a:xfrm>
            <a:off x="4572000" y="836613"/>
            <a:ext cx="4572000" cy="3671887"/>
          </a:xfr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60ACAD-822C-4675-B857-A9F694169CA3}"/>
              </a:ext>
            </a:extLst>
          </p:cNvPr>
          <p:cNvSpPr/>
          <p:nvPr/>
        </p:nvSpPr>
        <p:spPr>
          <a:xfrm>
            <a:off x="4284663" y="4549775"/>
            <a:ext cx="4572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r-Latn-RS" u="none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   Ne moraju da prijave kako su potrošili. Od te sume se oduzimaju sva davanja koje već primaju. </a:t>
            </a:r>
            <a:endParaRPr lang="en-GB" u="none" dirty="0">
              <a:solidFill>
                <a:schemeClr val="accent1">
                  <a:lumMod val="20000"/>
                  <a:lumOff val="80000"/>
                </a:schemeClr>
              </a:solidFill>
              <a:cs typeface="Arial" charset="0"/>
            </a:endParaRPr>
          </a:p>
          <a:p>
            <a:pPr>
              <a:defRPr/>
            </a:pPr>
            <a:endParaRPr lang="en-GB" u="none" dirty="0">
              <a:solidFill>
                <a:schemeClr val="accent1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17313CC5-5518-4E62-BD1F-64976EAC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8B4920B7-6BD0-4DE7-8235-F6925DFA4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33375"/>
            <a:ext cx="7772400" cy="4876800"/>
          </a:xfrm>
        </p:spPr>
        <p:txBody>
          <a:bodyPr/>
          <a:lstStyle/>
          <a:p>
            <a:r>
              <a:rPr lang="en-GB" altLang="en-US" sz="1400" i="1" dirty="0"/>
              <a:t>"Poverty Line" </a:t>
            </a:r>
            <a:r>
              <a:rPr lang="en-GB" altLang="en-US" sz="1400" i="1" dirty="0" err="1"/>
              <a:t>sto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znaci</a:t>
            </a:r>
            <a:r>
              <a:rPr lang="en-GB" altLang="en-US" sz="1400" i="1" dirty="0"/>
              <a:t> da </a:t>
            </a:r>
            <a:r>
              <a:rPr lang="en-GB" altLang="en-US" sz="1400" i="1" dirty="0" err="1"/>
              <a:t>penzioneri,handikepirani,slepi-preko</a:t>
            </a:r>
            <a:r>
              <a:rPr lang="en-GB" altLang="en-US" sz="1400" i="1" dirty="0"/>
              <a:t> 65 </a:t>
            </a:r>
            <a:r>
              <a:rPr lang="en-GB" altLang="en-US" sz="1400" i="1" dirty="0" err="1"/>
              <a:t>godina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starosti</a:t>
            </a:r>
            <a:r>
              <a:rPr lang="en-GB" altLang="en-US" sz="1400" i="1" dirty="0"/>
              <a:t> se </a:t>
            </a:r>
            <a:r>
              <a:rPr lang="en-GB" altLang="en-US" sz="1400" i="1" dirty="0" err="1"/>
              <a:t>kvalifikuju</a:t>
            </a:r>
            <a:r>
              <a:rPr lang="en-GB" altLang="en-US" sz="1400" i="1" dirty="0"/>
              <a:t> za </a:t>
            </a:r>
            <a:r>
              <a:rPr lang="en-GB" altLang="en-US" sz="1400" i="1" dirty="0" err="1"/>
              <a:t>tu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ekstra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pomoc,u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koliko</a:t>
            </a:r>
            <a:r>
              <a:rPr lang="en-GB" altLang="en-US" sz="1400" i="1" dirty="0"/>
              <a:t> je </a:t>
            </a:r>
            <a:r>
              <a:rPr lang="en-GB" altLang="en-US" sz="1400" i="1" dirty="0" err="1"/>
              <a:t>njihova</a:t>
            </a:r>
            <a:r>
              <a:rPr lang="en-GB" altLang="en-US" sz="1400" i="1" dirty="0"/>
              <a:t> ZARADJENA </a:t>
            </a:r>
            <a:r>
              <a:rPr lang="en-GB" altLang="en-US" sz="1400" i="1" dirty="0" err="1"/>
              <a:t>penzija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ispod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te</a:t>
            </a:r>
            <a:r>
              <a:rPr lang="en-GB" altLang="en-US" sz="1400" i="1" dirty="0"/>
              <a:t> "Poverty Line“</a:t>
            </a:r>
          </a:p>
          <a:p>
            <a:r>
              <a:rPr lang="en-GB" altLang="en-US" sz="2800" b="1" i="1" dirty="0"/>
              <a:t>U </a:t>
            </a:r>
            <a:r>
              <a:rPr lang="en-GB" altLang="en-US" sz="2800" b="1" i="1" dirty="0" err="1"/>
              <a:t>Kaliforniji</a:t>
            </a:r>
            <a:r>
              <a:rPr lang="en-GB" altLang="en-US" sz="2800" b="1" i="1" dirty="0"/>
              <a:t> je ta </a:t>
            </a:r>
            <a:r>
              <a:rPr lang="en-GB" altLang="en-US" sz="2800" b="1" i="1" dirty="0" err="1"/>
              <a:t>cifra</a:t>
            </a:r>
            <a:r>
              <a:rPr lang="en-GB" altLang="en-US" sz="2800" b="1" i="1" dirty="0"/>
              <a:t> $890.00.</a:t>
            </a:r>
            <a:endParaRPr lang="en-GB" altLang="en-US" sz="2800" b="1" dirty="0"/>
          </a:p>
          <a:p>
            <a:endParaRPr lang="en-GB" altLang="en-US" sz="1400" i="1" dirty="0"/>
          </a:p>
          <a:p>
            <a:r>
              <a:rPr lang="en-GB" altLang="en-US" sz="1400" i="1" dirty="0" err="1"/>
              <a:t>Sto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znaci</a:t>
            </a:r>
            <a:r>
              <a:rPr lang="en-GB" altLang="en-US" sz="1400" i="1" dirty="0"/>
              <a:t> da </a:t>
            </a:r>
            <a:r>
              <a:rPr lang="en-GB" altLang="en-US" sz="1400" i="1" dirty="0" err="1"/>
              <a:t>osobe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koje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su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recimo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imaju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penziju</a:t>
            </a:r>
            <a:r>
              <a:rPr lang="en-GB" altLang="en-US" sz="1400" i="1" dirty="0"/>
              <a:t> od $700.00 </a:t>
            </a:r>
            <a:r>
              <a:rPr lang="en-GB" altLang="en-US" sz="1400" i="1" dirty="0" err="1"/>
              <a:t>dobiju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naknadno</a:t>
            </a:r>
            <a:r>
              <a:rPr lang="en-GB" altLang="en-US" sz="1400" i="1" dirty="0"/>
              <a:t> (SSI) (Supplement Security Income) $190.00.Ako je </a:t>
            </a:r>
            <a:r>
              <a:rPr lang="en-GB" altLang="en-US" sz="1400" i="1" dirty="0" err="1"/>
              <a:t>penzija</a:t>
            </a:r>
            <a:r>
              <a:rPr lang="en-GB" altLang="en-US" sz="1400" i="1" dirty="0"/>
              <a:t> $600.00, SSI je $290.00 </a:t>
            </a:r>
            <a:r>
              <a:rPr lang="en-GB" altLang="en-US" sz="1400" i="1" dirty="0" err="1"/>
              <a:t>itd</a:t>
            </a:r>
            <a:r>
              <a:rPr lang="en-GB" altLang="en-US" sz="1400" i="1" dirty="0"/>
              <a:t>.</a:t>
            </a:r>
            <a:endParaRPr lang="en-GB" altLang="en-US" sz="1400" dirty="0"/>
          </a:p>
          <a:p>
            <a:endParaRPr lang="en-GB" altLang="en-US" sz="1400" i="1" dirty="0"/>
          </a:p>
          <a:p>
            <a:r>
              <a:rPr lang="en-GB" altLang="en-US" sz="1400" i="1" dirty="0"/>
              <a:t>Food Stamps </a:t>
            </a:r>
            <a:r>
              <a:rPr lang="en-GB" altLang="en-US" sz="1400" i="1" dirty="0" err="1"/>
              <a:t>su</a:t>
            </a:r>
            <a:r>
              <a:rPr lang="en-GB" altLang="en-US" sz="1400" i="1" dirty="0"/>
              <a:t> se </a:t>
            </a:r>
            <a:r>
              <a:rPr lang="en-GB" altLang="en-US" sz="1400" i="1" dirty="0" err="1"/>
              <a:t>delile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povrh</a:t>
            </a:r>
            <a:r>
              <a:rPr lang="en-GB" altLang="en-US" sz="1400" i="1" dirty="0"/>
              <a:t> SSI-a, </a:t>
            </a:r>
            <a:r>
              <a:rPr lang="en-GB" altLang="en-US" sz="1400" i="1" dirty="0" err="1"/>
              <a:t>ali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su</a:t>
            </a:r>
            <a:r>
              <a:rPr lang="en-GB" altLang="en-US" sz="1400" i="1" dirty="0"/>
              <a:t> sad to u </a:t>
            </a:r>
            <a:r>
              <a:rPr lang="en-GB" altLang="en-US" sz="1400" i="1" dirty="0" err="1"/>
              <a:t>Kaliforniji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ukinuli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i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daju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ti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izbor</a:t>
            </a:r>
            <a:r>
              <a:rPr lang="en-GB" altLang="en-US" sz="1400" i="1" dirty="0"/>
              <a:t>-SSI </a:t>
            </a:r>
            <a:r>
              <a:rPr lang="en-GB" altLang="en-US" sz="1400" i="1" dirty="0" err="1"/>
              <a:t>cash,ili</a:t>
            </a:r>
            <a:r>
              <a:rPr lang="en-GB" altLang="en-US" sz="1400" i="1" dirty="0"/>
              <a:t> Food </a:t>
            </a:r>
            <a:r>
              <a:rPr lang="en-GB" altLang="en-US" sz="1400" i="1" dirty="0" err="1"/>
              <a:t>Stamps.Food</a:t>
            </a:r>
            <a:r>
              <a:rPr lang="en-GB" altLang="en-US" sz="1400" i="1" dirty="0"/>
              <a:t> Stamps </a:t>
            </a:r>
            <a:r>
              <a:rPr lang="en-GB" altLang="en-US" sz="1400" i="1" dirty="0" err="1"/>
              <a:t>su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kao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gotovina</a:t>
            </a:r>
            <a:r>
              <a:rPr lang="en-GB" altLang="en-US" sz="1400" i="1" dirty="0"/>
              <a:t> .Sa </a:t>
            </a:r>
            <a:r>
              <a:rPr lang="en-GB" altLang="en-US" sz="1400" i="1" dirty="0" err="1"/>
              <a:t>njima</a:t>
            </a:r>
            <a:r>
              <a:rPr lang="en-GB" altLang="en-US" sz="1400" i="1" dirty="0"/>
              <a:t> ides </a:t>
            </a:r>
            <a:r>
              <a:rPr lang="en-GB" altLang="en-US" sz="1400" i="1" dirty="0" err="1"/>
              <a:t>i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kupujes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hranu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i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ostale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neophodne</a:t>
            </a:r>
            <a:r>
              <a:rPr lang="en-GB" altLang="en-US" sz="1400" i="1" dirty="0"/>
              <a:t>...</a:t>
            </a:r>
          </a:p>
          <a:p>
            <a:endParaRPr lang="en-GB" altLang="en-US" sz="1400" dirty="0"/>
          </a:p>
          <a:p>
            <a:r>
              <a:rPr lang="en-GB" altLang="en-US" sz="1400" i="1" dirty="0"/>
              <a:t>Pored </a:t>
            </a:r>
            <a:r>
              <a:rPr lang="en-GB" altLang="en-US" sz="1400" i="1" dirty="0" err="1"/>
              <a:t>ove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pomoci,jednom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kad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si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kvalifikovan</a:t>
            </a:r>
            <a:r>
              <a:rPr lang="en-GB" altLang="en-US" sz="1400" i="1" dirty="0"/>
              <a:t> za SSI, </a:t>
            </a:r>
            <a:r>
              <a:rPr lang="en-GB" altLang="en-US" sz="1400" i="1" dirty="0" err="1"/>
              <a:t>imas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prava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na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kucnu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pomocnicu.Da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ti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sprema</a:t>
            </a:r>
            <a:r>
              <a:rPr lang="en-GB" altLang="en-US" sz="1400" i="1" dirty="0"/>
              <a:t> po </a:t>
            </a:r>
            <a:r>
              <a:rPr lang="en-GB" altLang="en-US" sz="1400" i="1" dirty="0" err="1"/>
              <a:t>kuci,kuva,ide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na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pijacu,da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te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kupa,sece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nokte,masira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itd.Ja</a:t>
            </a:r>
            <a:r>
              <a:rPr lang="en-GB" altLang="en-US" sz="1400" i="1" dirty="0"/>
              <a:t> to </a:t>
            </a:r>
            <a:r>
              <a:rPr lang="en-GB" altLang="en-US" sz="1400" i="1" dirty="0" err="1"/>
              <a:t>imam.Odobreno</a:t>
            </a:r>
            <a:r>
              <a:rPr lang="en-GB" altLang="en-US" sz="1400" i="1" dirty="0"/>
              <a:t> mi je 78.4 </a:t>
            </a:r>
            <a:r>
              <a:rPr lang="en-GB" altLang="en-US" sz="1400" i="1" dirty="0" err="1"/>
              <a:t>sata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mesecno.Sto</a:t>
            </a:r>
            <a:r>
              <a:rPr lang="en-GB" altLang="en-US" sz="1400" i="1" dirty="0"/>
              <a:t> je </a:t>
            </a:r>
            <a:r>
              <a:rPr lang="en-GB" altLang="en-US" sz="1400" i="1" dirty="0" err="1"/>
              <a:t>nesto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vise</a:t>
            </a:r>
            <a:r>
              <a:rPr lang="en-GB" altLang="en-US" sz="1400" i="1" dirty="0"/>
              <a:t> od 2 </a:t>
            </a:r>
            <a:r>
              <a:rPr lang="en-GB" altLang="en-US" sz="1400" i="1" dirty="0" err="1"/>
              <a:t>sata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dnevno</a:t>
            </a:r>
            <a:r>
              <a:rPr lang="en-GB" altLang="en-US" sz="1400" i="1" dirty="0"/>
              <a:t>.</a:t>
            </a:r>
          </a:p>
          <a:p>
            <a:endParaRPr lang="en-GB" altLang="en-US" sz="1400" i="1" dirty="0"/>
          </a:p>
          <a:p>
            <a:r>
              <a:rPr lang="en-GB" altLang="en-US" sz="1400" i="1" dirty="0" err="1"/>
              <a:t>Drzava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placa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kucnu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pomocnicu</a:t>
            </a:r>
            <a:r>
              <a:rPr lang="en-GB" altLang="en-US" sz="1400" i="1" dirty="0"/>
              <a:t>(sad$9.00 </a:t>
            </a:r>
            <a:r>
              <a:rPr lang="en-GB" altLang="en-US" sz="1400" i="1" dirty="0" err="1"/>
              <a:t>na</a:t>
            </a:r>
            <a:r>
              <a:rPr lang="en-GB" altLang="en-US" sz="1400" i="1" dirty="0"/>
              <a:t> sat a </a:t>
            </a:r>
            <a:r>
              <a:rPr lang="en-GB" altLang="en-US" sz="1400" i="1" dirty="0" err="1"/>
              <a:t>bilo</a:t>
            </a:r>
            <a:r>
              <a:rPr lang="en-GB" altLang="en-US" sz="1400" i="1" dirty="0"/>
              <a:t> je $12.00,i </a:t>
            </a:r>
            <a:r>
              <a:rPr lang="en-GB" altLang="en-US" sz="1400" i="1" dirty="0" err="1"/>
              <a:t>ona</a:t>
            </a:r>
            <a:r>
              <a:rPr lang="en-GB" altLang="en-US" sz="1400" i="1" dirty="0"/>
              <a:t> stupa </a:t>
            </a:r>
            <a:r>
              <a:rPr lang="en-GB" altLang="en-US" sz="1400" i="1" dirty="0" err="1"/>
              <a:t>automatski</a:t>
            </a:r>
            <a:r>
              <a:rPr lang="en-GB" altLang="en-US" sz="1400" i="1" dirty="0"/>
              <a:t> u </a:t>
            </a:r>
            <a:r>
              <a:rPr lang="en-GB" altLang="en-US" sz="1400" i="1" dirty="0" err="1"/>
              <a:t>Sindikat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i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dobija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zdravstveno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osiguranje.Takodje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Sindikat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omogucava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dobijanje</a:t>
            </a:r>
            <a:r>
              <a:rPr lang="en-GB" altLang="en-US" sz="1400" i="1" dirty="0"/>
              <a:t> Credit </a:t>
            </a:r>
            <a:r>
              <a:rPr lang="en-GB" altLang="en-US" sz="1400" i="1" dirty="0" err="1"/>
              <a:t>Carte,zajma</a:t>
            </a:r>
            <a:r>
              <a:rPr lang="en-GB" altLang="en-US" sz="1400" i="1" dirty="0"/>
              <a:t> za </a:t>
            </a:r>
            <a:r>
              <a:rPr lang="en-GB" altLang="en-US" sz="1400" i="1" dirty="0" err="1"/>
              <a:t>skolovanje,pomaze</a:t>
            </a:r>
            <a:r>
              <a:rPr lang="en-GB" altLang="en-US" sz="1400" i="1" dirty="0"/>
              <a:t> u </a:t>
            </a:r>
            <a:r>
              <a:rPr lang="en-GB" altLang="en-US" sz="1400" i="1" dirty="0" err="1"/>
              <a:t>uspesnom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nalazenju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posla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i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mnoge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druge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beneficije</a:t>
            </a:r>
            <a:r>
              <a:rPr lang="en-GB" altLang="en-US" sz="1400" i="1" dirty="0"/>
              <a:t>.</a:t>
            </a:r>
          </a:p>
          <a:p>
            <a:endParaRPr lang="en-GB" altLang="en-US" sz="1400" dirty="0"/>
          </a:p>
          <a:p>
            <a:r>
              <a:rPr lang="en-GB" altLang="en-US" sz="1400" i="1" dirty="0"/>
              <a:t>Pored </a:t>
            </a:r>
            <a:r>
              <a:rPr lang="en-GB" altLang="en-US" sz="1400" i="1" dirty="0" err="1"/>
              <a:t>ovih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pomoci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drzava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takodje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gradi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komplekse</a:t>
            </a:r>
            <a:r>
              <a:rPr lang="en-GB" altLang="en-US" sz="1400" i="1" dirty="0"/>
              <a:t> za </a:t>
            </a:r>
            <a:r>
              <a:rPr lang="en-GB" altLang="en-US" sz="1400" i="1" dirty="0" err="1"/>
              <a:t>stanovanje</a:t>
            </a:r>
            <a:r>
              <a:rPr lang="en-GB" altLang="en-US" sz="1400" i="1" dirty="0"/>
              <a:t> za </a:t>
            </a:r>
            <a:r>
              <a:rPr lang="en-GB" altLang="en-US" sz="1400" i="1" dirty="0" err="1"/>
              <a:t>siromasne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gradjane</a:t>
            </a:r>
            <a:r>
              <a:rPr lang="en-GB" altLang="en-US" sz="1400" i="1" dirty="0"/>
              <a:t>, </a:t>
            </a:r>
            <a:r>
              <a:rPr lang="en-GB" altLang="en-US" sz="1400" i="1" dirty="0" err="1"/>
              <a:t>gde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oni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placaju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minimalne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otplate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i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sticu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svoj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stan.Ti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kompleksi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su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apsolutno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moderni</a:t>
            </a:r>
            <a:r>
              <a:rPr lang="en-GB" altLang="en-US" sz="1400" i="1" dirty="0"/>
              <a:t> ,</a:t>
            </a:r>
            <a:r>
              <a:rPr lang="en-GB" altLang="en-US" sz="1400" i="1" dirty="0" err="1"/>
              <a:t>sa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svim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ugodnostima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i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besprekorno</a:t>
            </a:r>
            <a:r>
              <a:rPr lang="en-GB" altLang="en-US" sz="1400" i="1" dirty="0"/>
              <a:t> se </a:t>
            </a:r>
            <a:r>
              <a:rPr lang="en-GB" altLang="en-US" sz="1400" i="1" dirty="0" err="1"/>
              <a:t>odrzavaju.Takodje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drzava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ima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ugovore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sa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mnogim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privatnim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vlasnicima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apartmana,gde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osobe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sa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niskim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prihodima</a:t>
            </a:r>
            <a:r>
              <a:rPr lang="en-GB" altLang="en-US" sz="1400" i="1" dirty="0"/>
              <a:t>(bez </a:t>
            </a:r>
            <a:r>
              <a:rPr lang="en-GB" altLang="en-US" sz="1400" i="1" dirty="0" err="1"/>
              <a:t>obzira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na</a:t>
            </a:r>
            <a:r>
              <a:rPr lang="en-GB" altLang="en-US" sz="1400" i="1" dirty="0"/>
              <a:t> starost) </a:t>
            </a:r>
            <a:r>
              <a:rPr lang="en-GB" altLang="en-US" sz="1400" i="1" dirty="0" err="1"/>
              <a:t>placaju</a:t>
            </a:r>
            <a:r>
              <a:rPr lang="en-GB" altLang="en-US" sz="1400" i="1" dirty="0"/>
              <a:t> 1/3 </a:t>
            </a:r>
            <a:r>
              <a:rPr lang="en-GB" altLang="en-US" sz="1400" i="1" dirty="0" err="1"/>
              <a:t>kirije</a:t>
            </a:r>
            <a:r>
              <a:rPr lang="en-GB" altLang="en-US" sz="1400" i="1" dirty="0"/>
              <a:t> a </a:t>
            </a:r>
            <a:r>
              <a:rPr lang="en-GB" altLang="en-US" sz="1400" i="1" dirty="0" err="1"/>
              <a:t>drzava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dodaje</a:t>
            </a:r>
            <a:r>
              <a:rPr lang="en-GB" altLang="en-US" sz="1400" i="1" dirty="0"/>
              <a:t> 2/3.Mnogi </a:t>
            </a:r>
            <a:r>
              <a:rPr lang="en-GB" altLang="en-US" sz="1400" i="1" dirty="0" err="1"/>
              <a:t>vlanici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zgrada</a:t>
            </a:r>
            <a:r>
              <a:rPr lang="en-GB" altLang="en-US" sz="1400" i="1" dirty="0"/>
              <a:t> vole </a:t>
            </a:r>
            <a:r>
              <a:rPr lang="en-GB" altLang="en-US" sz="1400" i="1" dirty="0" err="1"/>
              <a:t>taj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aranzman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jer</a:t>
            </a:r>
            <a:r>
              <a:rPr lang="en-GB" altLang="en-US" sz="1400" i="1" dirty="0"/>
              <a:t> </a:t>
            </a:r>
            <a:r>
              <a:rPr lang="en-GB" altLang="en-US" sz="1400" i="1" dirty="0" err="1"/>
              <a:t>im</a:t>
            </a:r>
            <a:r>
              <a:rPr lang="en-GB" altLang="en-US" sz="1400" i="1" dirty="0"/>
              <a:t> je </a:t>
            </a:r>
            <a:r>
              <a:rPr lang="en-GB" altLang="en-US" sz="1400" i="1" dirty="0" err="1"/>
              <a:t>osigurana</a:t>
            </a:r>
            <a:r>
              <a:rPr lang="en-GB" altLang="en-US" sz="1400" i="1" dirty="0"/>
              <a:t> 2/3</a:t>
            </a:r>
            <a:endParaRPr lang="en-GB" altLang="en-US" sz="1400" dirty="0"/>
          </a:p>
          <a:p>
            <a:endParaRPr lang="en-GB" altLang="en-US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9517F2ED-1C4E-4397-81AD-13451F4127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/>
        <p:txBody>
          <a:bodyPr/>
          <a:lstStyle/>
          <a:p>
            <a:pPr eaLnBrk="1" hangingPunct="1"/>
            <a:r>
              <a:rPr lang="de-DE" altLang="en-US"/>
              <a:t>Figure 4.14</a:t>
            </a:r>
            <a:endParaRPr lang="en-US" alt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38228F1-0D29-45B9-A562-E858A0D2C20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3338" y="762000"/>
            <a:ext cx="91106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CS" altLang="en-US" sz="3200" u="none">
                <a:solidFill>
                  <a:schemeClr val="bg1"/>
                </a:solidFill>
                <a:latin typeface="Arial" panose="020B0604020202020204" pitchFamily="34" charset="0"/>
              </a:rPr>
              <a:t>Mapa tržišta rada</a:t>
            </a:r>
            <a:endParaRPr lang="en-US" altLang="en-US" sz="3200" u="none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64516" name="Group 11">
            <a:extLst>
              <a:ext uri="{FF2B5EF4-FFF2-40B4-BE49-F238E27FC236}">
                <a16:creationId xmlns:a16="http://schemas.microsoft.com/office/drawing/2014/main" id="{AA1A56A0-4578-42BA-8E19-C871794BFEE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2971800" cy="1295400"/>
            <a:chOff x="384" y="1248"/>
            <a:chExt cx="1872" cy="816"/>
          </a:xfrm>
        </p:grpSpPr>
        <p:sp>
          <p:nvSpPr>
            <p:cNvPr id="64538" name="Rectangle 4">
              <a:extLst>
                <a:ext uri="{FF2B5EF4-FFF2-40B4-BE49-F238E27FC236}">
                  <a16:creationId xmlns:a16="http://schemas.microsoft.com/office/drawing/2014/main" id="{6069363A-56AE-463F-AC60-50D9F02232A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84" y="1248"/>
              <a:ext cx="1872" cy="816"/>
            </a:xfrm>
            <a:prstGeom prst="rect">
              <a:avLst/>
            </a:prstGeom>
            <a:solidFill>
              <a:srgbClr val="FFCBBB"/>
            </a:solidFill>
            <a:ln w="28575">
              <a:solidFill>
                <a:srgbClr val="B590D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64539" name="Text Box 7">
              <a:extLst>
                <a:ext uri="{FF2B5EF4-FFF2-40B4-BE49-F238E27FC236}">
                  <a16:creationId xmlns:a16="http://schemas.microsoft.com/office/drawing/2014/main" id="{40620974-AB3D-4543-B038-B8FA0D45FD07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480" y="1492"/>
              <a:ext cx="1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en-US" sz="2800" u="none">
                  <a:solidFill>
                    <a:srgbClr val="CC3300"/>
                  </a:solidFill>
                  <a:latin typeface="Arial" panose="020B0604020202020204" pitchFamily="34" charset="0"/>
                </a:rPr>
                <a:t>Zaposleni	</a:t>
              </a:r>
              <a:endParaRPr lang="en-US" altLang="en-US" sz="2800" u="none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4517" name="Group 12">
            <a:extLst>
              <a:ext uri="{FF2B5EF4-FFF2-40B4-BE49-F238E27FC236}">
                <a16:creationId xmlns:a16="http://schemas.microsoft.com/office/drawing/2014/main" id="{6296897E-C3CF-4D79-A83D-268A46CA2659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981200"/>
            <a:ext cx="2971800" cy="1295400"/>
            <a:chOff x="3504" y="1296"/>
            <a:chExt cx="1872" cy="816"/>
          </a:xfrm>
        </p:grpSpPr>
        <p:sp>
          <p:nvSpPr>
            <p:cNvPr id="64536" name="Rectangle 5">
              <a:extLst>
                <a:ext uri="{FF2B5EF4-FFF2-40B4-BE49-F238E27FC236}">
                  <a16:creationId xmlns:a16="http://schemas.microsoft.com/office/drawing/2014/main" id="{CCC60D85-A872-4B42-BADF-4E99AE3962E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504" y="1296"/>
              <a:ext cx="1872" cy="816"/>
            </a:xfrm>
            <a:prstGeom prst="rect">
              <a:avLst/>
            </a:prstGeom>
            <a:solidFill>
              <a:srgbClr val="FFCBBB"/>
            </a:solidFill>
            <a:ln w="28575">
              <a:solidFill>
                <a:srgbClr val="B590D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64537" name="Text Box 8">
              <a:extLst>
                <a:ext uri="{FF2B5EF4-FFF2-40B4-BE49-F238E27FC236}">
                  <a16:creationId xmlns:a16="http://schemas.microsoft.com/office/drawing/2014/main" id="{FCDC7E78-97F1-427A-8AAA-4C0260FAABCA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3600" y="1540"/>
              <a:ext cx="1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sr-Latn-CS" altLang="en-US" sz="2800" u="none">
                  <a:solidFill>
                    <a:srgbClr val="CC3300"/>
                  </a:solidFill>
                  <a:latin typeface="Arial" panose="020B0604020202020204" pitchFamily="34" charset="0"/>
                </a:rPr>
                <a:t>Nezaposleni</a:t>
              </a:r>
              <a:endParaRPr lang="en-US" altLang="en-US" sz="2800" u="none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4518" name="Group 10">
            <a:extLst>
              <a:ext uri="{FF2B5EF4-FFF2-40B4-BE49-F238E27FC236}">
                <a16:creationId xmlns:a16="http://schemas.microsoft.com/office/drawing/2014/main" id="{50F4B4D4-28FD-40A4-89A0-83F4D3BF2481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4724400"/>
            <a:ext cx="2971800" cy="1295400"/>
            <a:chOff x="1920" y="2880"/>
            <a:chExt cx="1872" cy="816"/>
          </a:xfrm>
        </p:grpSpPr>
        <p:sp>
          <p:nvSpPr>
            <p:cNvPr id="64534" name="Rectangle 6">
              <a:extLst>
                <a:ext uri="{FF2B5EF4-FFF2-40B4-BE49-F238E27FC236}">
                  <a16:creationId xmlns:a16="http://schemas.microsoft.com/office/drawing/2014/main" id="{A0F8E194-967C-4F6D-B653-E879A6A61EC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20" y="2880"/>
              <a:ext cx="1872" cy="816"/>
            </a:xfrm>
            <a:prstGeom prst="rect">
              <a:avLst/>
            </a:prstGeom>
            <a:solidFill>
              <a:srgbClr val="FFCBBB"/>
            </a:solidFill>
            <a:ln w="28575">
              <a:solidFill>
                <a:srgbClr val="B590D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64535" name="Text Box 9">
              <a:extLst>
                <a:ext uri="{FF2B5EF4-FFF2-40B4-BE49-F238E27FC236}">
                  <a16:creationId xmlns:a16="http://schemas.microsoft.com/office/drawing/2014/main" id="{6E3443C0-6FC9-4979-8C19-D1EC601C5E57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2016" y="2990"/>
              <a:ext cx="168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sr-Latn-CS" altLang="en-US" sz="2800" u="none">
                  <a:solidFill>
                    <a:srgbClr val="CC3300"/>
                  </a:solidFill>
                  <a:latin typeface="Arial" panose="020B0604020202020204" pitchFamily="34" charset="0"/>
                </a:rPr>
                <a:t>Van kontingenta</a:t>
              </a:r>
              <a:endParaRPr lang="en-US" altLang="en-US" sz="2800" u="none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64519" name="AutoShape 13">
            <a:extLst>
              <a:ext uri="{FF2B5EF4-FFF2-40B4-BE49-F238E27FC236}">
                <a16:creationId xmlns:a16="http://schemas.microsoft.com/office/drawing/2014/main" id="{050C03EC-F48D-400A-9605-BABE91957836}"/>
              </a:ext>
            </a:extLst>
          </p:cNvPr>
          <p:cNvCxnSpPr>
            <a:cxnSpLocks noChangeShapeType="1"/>
            <a:stCxn id="64536" idx="2"/>
            <a:endCxn id="64534" idx="3"/>
          </p:cNvCxnSpPr>
          <p:nvPr/>
        </p:nvCxnSpPr>
        <p:spPr bwMode="blackWhite">
          <a:xfrm rot="5400000">
            <a:off x="5983288" y="3849688"/>
            <a:ext cx="2081212" cy="963612"/>
          </a:xfrm>
          <a:prstGeom prst="bentConnector2">
            <a:avLst/>
          </a:prstGeom>
          <a:noFill/>
          <a:ln w="38100">
            <a:solidFill>
              <a:srgbClr val="FCE78C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0" name="AutoShape 14">
            <a:extLst>
              <a:ext uri="{FF2B5EF4-FFF2-40B4-BE49-F238E27FC236}">
                <a16:creationId xmlns:a16="http://schemas.microsoft.com/office/drawing/2014/main" id="{3FD9A3B6-CBF2-4F7B-81C2-34740CBDA463}"/>
              </a:ext>
            </a:extLst>
          </p:cNvPr>
          <p:cNvCxnSpPr>
            <a:cxnSpLocks noChangeShapeType="1"/>
            <a:endCxn id="64534" idx="1"/>
          </p:cNvCxnSpPr>
          <p:nvPr/>
        </p:nvCxnSpPr>
        <p:spPr bwMode="blackWhite">
          <a:xfrm rot="16200000" flipH="1">
            <a:off x="1966913" y="3797300"/>
            <a:ext cx="2095500" cy="1054100"/>
          </a:xfrm>
          <a:prstGeom prst="bentConnector2">
            <a:avLst/>
          </a:prstGeom>
          <a:noFill/>
          <a:ln w="38100">
            <a:solidFill>
              <a:srgbClr val="FCE78C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1" name="AutoShape 15">
            <a:extLst>
              <a:ext uri="{FF2B5EF4-FFF2-40B4-BE49-F238E27FC236}">
                <a16:creationId xmlns:a16="http://schemas.microsoft.com/office/drawing/2014/main" id="{F4E35CBA-5CD8-4921-9FAF-87C9EAFA55D9}"/>
              </a:ext>
            </a:extLst>
          </p:cNvPr>
          <p:cNvCxnSpPr>
            <a:cxnSpLocks noChangeShapeType="1"/>
          </p:cNvCxnSpPr>
          <p:nvPr/>
        </p:nvCxnSpPr>
        <p:spPr bwMode="blackWhite">
          <a:xfrm>
            <a:off x="4052888" y="3060700"/>
            <a:ext cx="1952625" cy="0"/>
          </a:xfrm>
          <a:prstGeom prst="straightConnector1">
            <a:avLst/>
          </a:prstGeom>
          <a:noFill/>
          <a:ln w="38100">
            <a:solidFill>
              <a:srgbClr val="FCE78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2" name="AutoShape 16">
            <a:extLst>
              <a:ext uri="{FF2B5EF4-FFF2-40B4-BE49-F238E27FC236}">
                <a16:creationId xmlns:a16="http://schemas.microsoft.com/office/drawing/2014/main" id="{BBB70425-977B-482E-80C2-41573A80B766}"/>
              </a:ext>
            </a:extLst>
          </p:cNvPr>
          <p:cNvCxnSpPr>
            <a:cxnSpLocks noChangeShapeType="1"/>
          </p:cNvCxnSpPr>
          <p:nvPr/>
        </p:nvCxnSpPr>
        <p:spPr bwMode="blackWhite">
          <a:xfrm rot="10800000">
            <a:off x="4052888" y="2133600"/>
            <a:ext cx="1952625" cy="0"/>
          </a:xfrm>
          <a:prstGeom prst="straightConnector1">
            <a:avLst/>
          </a:prstGeom>
          <a:noFill/>
          <a:ln w="38100">
            <a:solidFill>
              <a:srgbClr val="FCE78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3" name="AutoShape 17">
            <a:extLst>
              <a:ext uri="{FF2B5EF4-FFF2-40B4-BE49-F238E27FC236}">
                <a16:creationId xmlns:a16="http://schemas.microsoft.com/office/drawing/2014/main" id="{648ED102-7FB0-4FFC-B65E-67C9AA35F2E5}"/>
              </a:ext>
            </a:extLst>
          </p:cNvPr>
          <p:cNvCxnSpPr>
            <a:cxnSpLocks noChangeShapeType="1"/>
            <a:stCxn id="64534" idx="0"/>
            <a:endCxn id="64536" idx="2"/>
          </p:cNvCxnSpPr>
          <p:nvPr/>
        </p:nvCxnSpPr>
        <p:spPr bwMode="blackWhite">
          <a:xfrm flipV="1">
            <a:off x="5041900" y="3290888"/>
            <a:ext cx="2463800" cy="1419225"/>
          </a:xfrm>
          <a:prstGeom prst="straightConnector1">
            <a:avLst/>
          </a:prstGeom>
          <a:noFill/>
          <a:ln w="38100">
            <a:solidFill>
              <a:srgbClr val="FCE78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4" name="AutoShape 18">
            <a:extLst>
              <a:ext uri="{FF2B5EF4-FFF2-40B4-BE49-F238E27FC236}">
                <a16:creationId xmlns:a16="http://schemas.microsoft.com/office/drawing/2014/main" id="{B47FC2DC-EEC1-4195-B8D4-536BFAC10A49}"/>
              </a:ext>
            </a:extLst>
          </p:cNvPr>
          <p:cNvCxnSpPr>
            <a:cxnSpLocks noChangeShapeType="1"/>
            <a:endCxn id="64538" idx="2"/>
          </p:cNvCxnSpPr>
          <p:nvPr/>
        </p:nvCxnSpPr>
        <p:spPr bwMode="blackWhite">
          <a:xfrm flipH="1" flipV="1">
            <a:off x="2552700" y="3290888"/>
            <a:ext cx="2476500" cy="1404937"/>
          </a:xfrm>
          <a:prstGeom prst="straightConnector1">
            <a:avLst/>
          </a:prstGeom>
          <a:noFill/>
          <a:ln w="38100">
            <a:solidFill>
              <a:srgbClr val="FCE78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5" name="AutoShape 23">
            <a:extLst>
              <a:ext uri="{FF2B5EF4-FFF2-40B4-BE49-F238E27FC236}">
                <a16:creationId xmlns:a16="http://schemas.microsoft.com/office/drawing/2014/main" id="{A172C270-A8E5-4D80-BB6E-CB98C7F02CC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09600" y="2057400"/>
            <a:ext cx="457200" cy="1295400"/>
          </a:xfrm>
          <a:prstGeom prst="curvedRightArrow">
            <a:avLst>
              <a:gd name="adj1" fmla="val 15557"/>
              <a:gd name="adj2" fmla="val 72224"/>
              <a:gd name="adj3" fmla="val 32986"/>
            </a:avLst>
          </a:prstGeom>
          <a:solidFill>
            <a:srgbClr val="FCE78C"/>
          </a:solidFill>
          <a:ln w="9525">
            <a:solidFill>
              <a:srgbClr val="FCE78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64526" name="Text Box 25">
            <a:extLst>
              <a:ext uri="{FF2B5EF4-FFF2-40B4-BE49-F238E27FC236}">
                <a16:creationId xmlns:a16="http://schemas.microsoft.com/office/drawing/2014/main" id="{1DD8A643-CDF6-4432-BED8-235CBE4B14BF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343400" y="16764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en-US" sz="2000" u="none">
                <a:solidFill>
                  <a:srgbClr val="FCE78C"/>
                </a:solidFill>
                <a:latin typeface="Arial" panose="020B0604020202020204" pitchFamily="34" charset="0"/>
              </a:rPr>
              <a:t>Na</a:t>
            </a:r>
            <a:r>
              <a:rPr lang="sr-Latn-CS" altLang="en-US" sz="2000" u="none">
                <a:solidFill>
                  <a:srgbClr val="FCE78C"/>
                </a:solidFill>
                <a:latin typeface="Arial" panose="020B0604020202020204" pitchFamily="34" charset="0"/>
              </a:rPr>
              <a:t>šli posao</a:t>
            </a:r>
            <a:endParaRPr lang="en-US" altLang="en-US" sz="2000" u="none">
              <a:solidFill>
                <a:srgbClr val="FCE78C"/>
              </a:solidFill>
              <a:latin typeface="Arial" panose="020B0604020202020204" pitchFamily="34" charset="0"/>
            </a:endParaRPr>
          </a:p>
        </p:txBody>
      </p:sp>
      <p:sp>
        <p:nvSpPr>
          <p:cNvPr id="64527" name="Text Box 26">
            <a:extLst>
              <a:ext uri="{FF2B5EF4-FFF2-40B4-BE49-F238E27FC236}">
                <a16:creationId xmlns:a16="http://schemas.microsoft.com/office/drawing/2014/main" id="{9847913C-B0ED-4C2B-9807-1D0E8EC54FDA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267200" y="2667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en-US" sz="2000" u="none">
                <a:solidFill>
                  <a:srgbClr val="FCE78C"/>
                </a:solidFill>
                <a:latin typeface="Arial" panose="020B0604020202020204" pitchFamily="34" charset="0"/>
              </a:rPr>
              <a:t>Otpušteni</a:t>
            </a:r>
            <a:endParaRPr lang="en-US" altLang="en-US" sz="2000" u="none">
              <a:solidFill>
                <a:srgbClr val="FCE78C"/>
              </a:solidFill>
              <a:latin typeface="Arial" panose="020B0604020202020204" pitchFamily="34" charset="0"/>
            </a:endParaRPr>
          </a:p>
        </p:txBody>
      </p:sp>
      <p:sp>
        <p:nvSpPr>
          <p:cNvPr id="64528" name="Text Box 27">
            <a:extLst>
              <a:ext uri="{FF2B5EF4-FFF2-40B4-BE49-F238E27FC236}">
                <a16:creationId xmlns:a16="http://schemas.microsoft.com/office/drawing/2014/main" id="{059ACE5E-77F8-4491-BBA8-53A90822E368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114800" y="3052763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en-US" sz="2000" u="none">
                <a:solidFill>
                  <a:srgbClr val="FCE78C"/>
                </a:solidFill>
                <a:latin typeface="Arial" panose="020B0604020202020204" pitchFamily="34" charset="0"/>
              </a:rPr>
              <a:t>Odlazak u nezaposlenost</a:t>
            </a:r>
            <a:endParaRPr lang="en-US" altLang="en-US" sz="2000" u="none">
              <a:solidFill>
                <a:srgbClr val="FCE78C"/>
              </a:solidFill>
              <a:latin typeface="Arial" panose="020B0604020202020204" pitchFamily="34" charset="0"/>
            </a:endParaRPr>
          </a:p>
        </p:txBody>
      </p:sp>
      <p:sp>
        <p:nvSpPr>
          <p:cNvPr id="64529" name="Text Box 28">
            <a:extLst>
              <a:ext uri="{FF2B5EF4-FFF2-40B4-BE49-F238E27FC236}">
                <a16:creationId xmlns:a16="http://schemas.microsoft.com/office/drawing/2014/main" id="{43972FF4-54B6-47D0-847E-2634AF01113C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308850" y="4114800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en-US" sz="2000" u="none">
                <a:solidFill>
                  <a:srgbClr val="FCE78C"/>
                </a:solidFill>
                <a:latin typeface="Arial" panose="020B0604020202020204" pitchFamily="34" charset="0"/>
              </a:rPr>
              <a:t>Obeshrabreni</a:t>
            </a:r>
            <a:endParaRPr lang="en-US" altLang="en-US" sz="2000" u="none">
              <a:solidFill>
                <a:srgbClr val="FCE78C"/>
              </a:solidFill>
              <a:latin typeface="Arial" panose="020B0604020202020204" pitchFamily="34" charset="0"/>
            </a:endParaRPr>
          </a:p>
        </p:txBody>
      </p:sp>
      <p:sp>
        <p:nvSpPr>
          <p:cNvPr id="64530" name="Text Box 29">
            <a:extLst>
              <a:ext uri="{FF2B5EF4-FFF2-40B4-BE49-F238E27FC236}">
                <a16:creationId xmlns:a16="http://schemas.microsoft.com/office/drawing/2014/main" id="{0CA960A5-FE3A-402F-9797-56159B513C3C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901700" y="41148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en-US" sz="2000" u="none">
                <a:solidFill>
                  <a:srgbClr val="FCE78C"/>
                </a:solidFill>
                <a:latin typeface="Arial" panose="020B0604020202020204" pitchFamily="34" charset="0"/>
              </a:rPr>
              <a:t>Penzionisani</a:t>
            </a:r>
            <a:endParaRPr lang="en-US" altLang="en-US" sz="2000" u="none">
              <a:solidFill>
                <a:srgbClr val="FCE78C"/>
              </a:solidFill>
              <a:latin typeface="Arial" panose="020B0604020202020204" pitchFamily="34" charset="0"/>
            </a:endParaRPr>
          </a:p>
        </p:txBody>
      </p:sp>
      <p:sp>
        <p:nvSpPr>
          <p:cNvPr id="64531" name="Text Box 30">
            <a:extLst>
              <a:ext uri="{FF2B5EF4-FFF2-40B4-BE49-F238E27FC236}">
                <a16:creationId xmlns:a16="http://schemas.microsoft.com/office/drawing/2014/main" id="{0D0A2041-0F47-4051-B1F3-D1E96DF3D810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-152400" y="2041525"/>
            <a:ext cx="9794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en-US" sz="2000" u="none">
                <a:solidFill>
                  <a:srgbClr val="FCE78C"/>
                </a:solidFill>
                <a:latin typeface="Arial" panose="020B0604020202020204" pitchFamily="34" charset="0"/>
              </a:rPr>
              <a:t>Promena radnog mesta</a:t>
            </a:r>
            <a:endParaRPr lang="en-US" altLang="en-US" sz="2000" u="none">
              <a:solidFill>
                <a:srgbClr val="FCE78C"/>
              </a:solidFill>
              <a:latin typeface="Arial" panose="020B0604020202020204" pitchFamily="34" charset="0"/>
            </a:endParaRPr>
          </a:p>
        </p:txBody>
      </p:sp>
      <p:sp>
        <p:nvSpPr>
          <p:cNvPr id="64532" name="Text Box 31">
            <a:extLst>
              <a:ext uri="{FF2B5EF4-FFF2-40B4-BE49-F238E27FC236}">
                <a16:creationId xmlns:a16="http://schemas.microsoft.com/office/drawing/2014/main" id="{3AA20E3D-C13C-411E-B0CB-179C9E33701B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3429000" y="3730625"/>
            <a:ext cx="990600" cy="701675"/>
          </a:xfrm>
          <a:prstGeom prst="rect">
            <a:avLst/>
          </a:prstGeom>
          <a:solidFill>
            <a:srgbClr val="66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en-US" sz="2000" u="none">
                <a:solidFill>
                  <a:srgbClr val="FCE78C"/>
                </a:solidFill>
                <a:latin typeface="Arial" panose="020B0604020202020204" pitchFamily="34" charset="0"/>
              </a:rPr>
              <a:t>Novi ulasci</a:t>
            </a:r>
            <a:endParaRPr lang="en-US" altLang="en-US" sz="2000" u="none">
              <a:solidFill>
                <a:srgbClr val="FCE78C"/>
              </a:solidFill>
              <a:latin typeface="Arial" panose="020B0604020202020204" pitchFamily="34" charset="0"/>
            </a:endParaRPr>
          </a:p>
        </p:txBody>
      </p:sp>
      <p:sp>
        <p:nvSpPr>
          <p:cNvPr id="64533" name="Text Box 32">
            <a:extLst>
              <a:ext uri="{FF2B5EF4-FFF2-40B4-BE49-F238E27FC236}">
                <a16:creationId xmlns:a16="http://schemas.microsoft.com/office/drawing/2014/main" id="{4699ED99-A75E-4A9E-AF90-29D817E1DE72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5410200" y="3730625"/>
            <a:ext cx="1828800" cy="701675"/>
          </a:xfrm>
          <a:prstGeom prst="rect">
            <a:avLst/>
          </a:prstGeom>
          <a:solidFill>
            <a:srgbClr val="66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en-US" sz="2000" u="none">
                <a:solidFill>
                  <a:srgbClr val="FCE78C"/>
                </a:solidFill>
                <a:latin typeface="Arial" panose="020B0604020202020204" pitchFamily="34" charset="0"/>
              </a:rPr>
              <a:t>Neuspešni novi uslasci</a:t>
            </a:r>
            <a:endParaRPr lang="en-US" altLang="en-US" sz="2000" u="none">
              <a:solidFill>
                <a:srgbClr val="FCE78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id="{944D97FE-71E8-4510-B23F-9E1125A49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982663"/>
            <a:ext cx="70008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>
                <a:solidFill>
                  <a:srgbClr val="FFFF00"/>
                </a:solidFill>
              </a:rPr>
              <a:t>Veruje se da je uvođenje evra povećalo elastičnost</a:t>
            </a:r>
          </a:p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tražnje za radom i nateralo kolektivne pregovarače – naročito </a:t>
            </a:r>
            <a:r>
              <a:rPr lang="pt-BR" altLang="en-US">
                <a:solidFill>
                  <a:srgbClr val="FFFF00"/>
                </a:solidFill>
              </a:rPr>
              <a:t>u manjim privredama – da izbegavaju da insistiraju na </a:t>
            </a:r>
            <a:r>
              <a:rPr lang="en-US" altLang="en-US">
                <a:solidFill>
                  <a:srgbClr val="FFFF00"/>
                </a:solidFill>
              </a:rPr>
              <a:t>rastu zarada da ne bi poremetili konkurentnost svoje privrede.</a:t>
            </a:r>
          </a:p>
          <a:p>
            <a:pPr eaLnBrk="1" hangingPunct="1"/>
            <a:endParaRPr lang="en-US" altLang="en-US">
              <a:solidFill>
                <a:srgbClr val="FFFF00"/>
              </a:solidFill>
            </a:endParaRPr>
          </a:p>
          <a:p>
            <a:pPr eaLnBrk="1" hangingPunct="1"/>
            <a:endParaRPr lang="en-US" altLang="en-US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Zaključak je da je evro-pesimizam neosnovan: nezaposlenost </a:t>
            </a:r>
            <a:r>
              <a:rPr lang="it-IT" altLang="en-US">
                <a:solidFill>
                  <a:srgbClr val="FFFF00"/>
                </a:solidFill>
              </a:rPr>
              <a:t>se može smanjiti, ali ne brzo i ne u odsustvu </a:t>
            </a:r>
            <a:r>
              <a:rPr lang="en-US" altLang="en-US">
                <a:solidFill>
                  <a:srgbClr val="FFFF00"/>
                </a:solidFill>
              </a:rPr>
              <a:t>političke volje.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28300DEF-FEAF-42E5-91D3-A4E6AD3D9E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285875"/>
            <a:ext cx="6678613" cy="1501775"/>
          </a:xfrm>
        </p:spPr>
      </p:pic>
      <p:sp>
        <p:nvSpPr>
          <p:cNvPr id="79875" name="Rectangle 5">
            <a:extLst>
              <a:ext uri="{FF2B5EF4-FFF2-40B4-BE49-F238E27FC236}">
                <a16:creationId xmlns:a16="http://schemas.microsoft.com/office/drawing/2014/main" id="{D091AA1D-C15C-427F-958B-BB3A31192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378618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FF00"/>
                </a:solidFill>
              </a:rPr>
              <a:t>s - </a:t>
            </a:r>
            <a:r>
              <a:rPr lang="en-US" altLang="en-US">
                <a:solidFill>
                  <a:srgbClr val="FFFF00"/>
                </a:solidFill>
              </a:rPr>
              <a:t>stop</a:t>
            </a:r>
            <a:r>
              <a:rPr lang="sr-Latn-CS" altLang="en-US">
                <a:solidFill>
                  <a:srgbClr val="FFFF00"/>
                </a:solidFill>
              </a:rPr>
              <a:t>a</a:t>
            </a:r>
            <a:r>
              <a:rPr lang="en-US" altLang="en-US">
                <a:solidFill>
                  <a:srgbClr val="FFFF00"/>
                </a:solidFill>
              </a:rPr>
              <a:t> separacije</a:t>
            </a:r>
            <a:endParaRPr lang="sr-Latn-CS" altLang="en-US" i="1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i="1">
                <a:solidFill>
                  <a:srgbClr val="FFFF00"/>
                </a:solidFill>
              </a:rPr>
              <a:t>f -stop</a:t>
            </a:r>
            <a:r>
              <a:rPr lang="sr-Latn-CS" altLang="en-US" i="1">
                <a:solidFill>
                  <a:srgbClr val="FFFF00"/>
                </a:solidFill>
              </a:rPr>
              <a:t>a </a:t>
            </a:r>
            <a:r>
              <a:rPr lang="en-US" altLang="en-US">
                <a:solidFill>
                  <a:srgbClr val="FFFF00"/>
                </a:solidFill>
              </a:rPr>
              <a:t>nalaženja posla</a:t>
            </a:r>
          </a:p>
        </p:txBody>
      </p:sp>
      <p:sp>
        <p:nvSpPr>
          <p:cNvPr id="79876" name="Rectangle 6">
            <a:extLst>
              <a:ext uri="{FF2B5EF4-FFF2-40B4-BE49-F238E27FC236}">
                <a16:creationId xmlns:a16="http://schemas.microsoft.com/office/drawing/2014/main" id="{D6458BF2-E489-47FD-A07B-A541DC79E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5214938"/>
            <a:ext cx="7715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FFFF00"/>
                </a:solidFill>
              </a:rPr>
              <a:t>Stopa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separacije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i="1" dirty="0">
                <a:solidFill>
                  <a:srgbClr val="FFFF00"/>
                </a:solidFill>
              </a:rPr>
              <a:t>s </a:t>
            </a:r>
            <a:r>
              <a:rPr lang="en-US" altLang="en-US" i="1" dirty="0" err="1">
                <a:solidFill>
                  <a:srgbClr val="FFFF00"/>
                </a:solidFill>
              </a:rPr>
              <a:t>ima</a:t>
            </a:r>
            <a:r>
              <a:rPr lang="en-US" altLang="en-US" i="1" dirty="0">
                <a:solidFill>
                  <a:srgbClr val="FFFF00"/>
                </a:solidFill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</a:rPr>
              <a:t>dve</a:t>
            </a:r>
            <a:r>
              <a:rPr lang="en-US" altLang="en-US" i="1" dirty="0">
                <a:solidFill>
                  <a:srgbClr val="FFFF00"/>
                </a:solidFill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</a:rPr>
              <a:t>komponente</a:t>
            </a:r>
            <a:r>
              <a:rPr lang="en-US" altLang="en-US" i="1" dirty="0">
                <a:solidFill>
                  <a:srgbClr val="FFFF00"/>
                </a:solidFill>
              </a:rPr>
              <a:t>: </a:t>
            </a:r>
            <a:r>
              <a:rPr lang="en-US" altLang="en-US" i="1" dirty="0" err="1">
                <a:solidFill>
                  <a:srgbClr val="FFFF00"/>
                </a:solidFill>
              </a:rPr>
              <a:t>strukturnu</a:t>
            </a:r>
            <a:endParaRPr lang="en-US" altLang="en-US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FFFF00"/>
                </a:solidFill>
              </a:rPr>
              <a:t>i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cikličnu</a:t>
            </a:r>
            <a:r>
              <a:rPr lang="en-US" altLang="en-US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EB7B53A-DE73-469E-B8EB-F9F04500C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424815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2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7A207BA2-4CC1-471A-A5C2-9FB4F2E8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8851" name="Content Placeholder 2">
            <a:extLst>
              <a:ext uri="{FF2B5EF4-FFF2-40B4-BE49-F238E27FC236}">
                <a16:creationId xmlns:a16="http://schemas.microsoft.com/office/drawing/2014/main" id="{2DB859C0-EA09-4AC0-9AD0-42B75569C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14400"/>
            <a:ext cx="8893175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/>
              <a:t>5. Iz jednačine (5.4) </a:t>
            </a:r>
            <a:endParaRPr lang="sr-Latn-CS" altLang="en-US" sz="2800" b="1"/>
          </a:p>
          <a:p>
            <a:endParaRPr lang="sr-Latn-CS" altLang="en-US" sz="2800" b="1"/>
          </a:p>
          <a:p>
            <a:endParaRPr lang="sr-Latn-CS" altLang="en-US" sz="2800" b="1"/>
          </a:p>
          <a:p>
            <a:endParaRPr lang="en-US" altLang="en-US" sz="2800" b="1"/>
          </a:p>
          <a:p>
            <a:endParaRPr lang="en-US" altLang="en-US" sz="2800" b="1"/>
          </a:p>
          <a:p>
            <a:r>
              <a:rPr lang="en-US" altLang="en-US" sz="2800" b="1"/>
              <a:t>sledi da se sve politike kojima</a:t>
            </a:r>
            <a:r>
              <a:rPr lang="sr-Latn-CS" altLang="en-US" sz="2800" b="1"/>
              <a:t> </a:t>
            </a:r>
            <a:r>
              <a:rPr lang="pt-BR" altLang="en-US" sz="2800"/>
              <a:t>se smanjuje nezaposlenost svode na dva tipa</a:t>
            </a:r>
            <a:r>
              <a:rPr lang="sr-Latn-CS" altLang="en-US" sz="2800"/>
              <a:t> </a:t>
            </a:r>
            <a:r>
              <a:rPr lang="en-US" altLang="en-US" sz="2800"/>
              <a:t>mera: </a:t>
            </a:r>
          </a:p>
          <a:p>
            <a:endParaRPr lang="en-US" altLang="en-US" sz="2800"/>
          </a:p>
          <a:p>
            <a:r>
              <a:rPr lang="en-US" altLang="en-US" sz="2800"/>
              <a:t>smanjenje stope </a:t>
            </a:r>
            <a:r>
              <a:rPr lang="sr-Latn-CS" altLang="en-US" sz="2800"/>
              <a:t> ulaza u nezaposlenost</a:t>
            </a:r>
            <a:r>
              <a:rPr lang="en-US" altLang="en-US" sz="2800" i="1"/>
              <a:t> </a:t>
            </a:r>
          </a:p>
          <a:p>
            <a:r>
              <a:rPr lang="en-US" altLang="en-US" sz="2800" i="1"/>
              <a:t>povećanje stope</a:t>
            </a:r>
            <a:r>
              <a:rPr lang="sr-Latn-CS" altLang="en-US" sz="2800" i="1"/>
              <a:t> </a:t>
            </a:r>
            <a:r>
              <a:rPr lang="en-US" altLang="en-US" sz="2800"/>
              <a:t>izlaza </a:t>
            </a:r>
            <a:r>
              <a:rPr lang="en-US" altLang="en-US" sz="2800" i="1"/>
              <a:t>f. </a:t>
            </a:r>
          </a:p>
          <a:p>
            <a:endParaRPr lang="en-US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A7C5FA3-9156-4848-9775-3090B911A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85800"/>
            <a:ext cx="536416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5">
            <a:extLst>
              <a:ext uri="{FF2B5EF4-FFF2-40B4-BE49-F238E27FC236}">
                <a16:creationId xmlns:a16="http://schemas.microsoft.com/office/drawing/2014/main" id="{099D4194-B013-47CF-81FE-0E07F271C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1336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FF00"/>
                </a:solidFill>
              </a:rPr>
              <a:t>s - </a:t>
            </a:r>
            <a:r>
              <a:rPr lang="en-US" altLang="en-US">
                <a:solidFill>
                  <a:srgbClr val="FFFF00"/>
                </a:solidFill>
              </a:rPr>
              <a:t>stop</a:t>
            </a:r>
            <a:r>
              <a:rPr lang="sr-Latn-CS" altLang="en-US">
                <a:solidFill>
                  <a:srgbClr val="FFFF00"/>
                </a:solidFill>
              </a:rPr>
              <a:t>a</a:t>
            </a:r>
            <a:r>
              <a:rPr lang="en-US" altLang="en-US">
                <a:solidFill>
                  <a:srgbClr val="FFFF00"/>
                </a:solidFill>
              </a:rPr>
              <a:t> separacije</a:t>
            </a:r>
            <a:endParaRPr lang="sr-Latn-CS" altLang="en-US" i="1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i="1">
                <a:solidFill>
                  <a:srgbClr val="FFFF00"/>
                </a:solidFill>
              </a:rPr>
              <a:t>f -stop</a:t>
            </a:r>
            <a:r>
              <a:rPr lang="sr-Latn-CS" altLang="en-US" i="1">
                <a:solidFill>
                  <a:srgbClr val="FFFF00"/>
                </a:solidFill>
              </a:rPr>
              <a:t>a </a:t>
            </a:r>
            <a:r>
              <a:rPr lang="en-US" altLang="en-US">
                <a:solidFill>
                  <a:srgbClr val="FFFF00"/>
                </a:solidFill>
              </a:rPr>
              <a:t>nalaženja posla</a:t>
            </a:r>
          </a:p>
        </p:txBody>
      </p:sp>
    </p:spTree>
    <p:extLst>
      <p:ext uri="{BB962C8B-B14F-4D97-AF65-F5344CB8AC3E}">
        <p14:creationId xmlns:p14="http://schemas.microsoft.com/office/powerpoint/2010/main" val="199654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CD567E00-BDF9-4469-9ED9-A0EA636E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821B8B74-E02C-4740-A378-61828D7B8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Ravnotežna nezaposlenost =</a:t>
            </a:r>
          </a:p>
          <a:p>
            <a:r>
              <a:rPr lang="en-US" altLang="en-US"/>
              <a:t>frikciona nezaposlenost +</a:t>
            </a:r>
          </a:p>
          <a:p>
            <a:r>
              <a:rPr lang="en-US" altLang="en-US"/>
              <a:t>strukturna nezaposlenost.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>
            <a:hlinkClick r:id="rId2"/>
            <a:extLst>
              <a:ext uri="{FF2B5EF4-FFF2-40B4-BE49-F238E27FC236}">
                <a16:creationId xmlns:a16="http://schemas.microsoft.com/office/drawing/2014/main" id="{8D89436A-5481-4AEE-B029-E61FD9B4B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" r="41925" b="25368"/>
          <a:stretch>
            <a:fillRect/>
          </a:stretch>
        </p:blipFill>
        <p:spPr bwMode="auto">
          <a:xfrm>
            <a:off x="539750" y="260350"/>
            <a:ext cx="7956550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D9FB-9838-41EA-B1D3-829D4220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C14A8B-1DE5-4156-AD3E-77DF8F097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66850"/>
            <a:ext cx="4724400" cy="37719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6F7440-C5CF-4543-AA6D-B4930385CC4F}"/>
              </a:ext>
            </a:extLst>
          </p:cNvPr>
          <p:cNvSpPr txBox="1"/>
          <p:nvPr/>
        </p:nvSpPr>
        <p:spPr>
          <a:xfrm>
            <a:off x="395536" y="5238959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3">
                    <a:lumMod val="85000"/>
                  </a:schemeClr>
                </a:solidFill>
              </a:rPr>
              <a:t>Šta bi se desilo sa produktivnošću da je toliko porasla zaposlenost?</a:t>
            </a:r>
            <a:endParaRPr lang="en-GB" dirty="0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9D40F-AB9A-4842-8F0E-14603EC27FFD}"/>
              </a:ext>
            </a:extLst>
          </p:cNvPr>
          <p:cNvSpPr txBox="1"/>
          <p:nvPr/>
        </p:nvSpPr>
        <p:spPr>
          <a:xfrm>
            <a:off x="467544" y="5982379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3">
                    <a:lumMod val="85000"/>
                  </a:schemeClr>
                </a:solidFill>
              </a:rPr>
              <a:t>Šta bi se desilo sa cenama da je toliko porasla zaposlenost?</a:t>
            </a:r>
            <a:endParaRPr lang="en-GB" dirty="0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F38F5-BC54-4947-AB4A-EAF4C2D01E22}"/>
              </a:ext>
            </a:extLst>
          </p:cNvPr>
          <p:cNvSpPr txBox="1"/>
          <p:nvPr/>
        </p:nvSpPr>
        <p:spPr>
          <a:xfrm>
            <a:off x="5508104" y="537321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3">
                    <a:lumMod val="85000"/>
                  </a:schemeClr>
                </a:solidFill>
              </a:rPr>
              <a:t>Šta se u stvari desilo?</a:t>
            </a:r>
            <a:endParaRPr lang="en-GB" dirty="0">
              <a:solidFill>
                <a:schemeClr val="accent3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55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CB70520C-2007-4DB9-AA37-4C0AC00EE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785813"/>
            <a:ext cx="7143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Pretpostavimo da domaćinstvo sa Slike 4.3 dobije nasledstvo. Kakav će biti efekat na odluke o radu</a:t>
            </a:r>
          </a:p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i potrošnji? Prema tome, da li bogati ljudi rade više ili manje od siromašnih?</a:t>
            </a:r>
          </a:p>
        </p:txBody>
      </p:sp>
      <p:pic>
        <p:nvPicPr>
          <p:cNvPr id="63489" name="Picture 1">
            <a:extLst>
              <a:ext uri="{FF2B5EF4-FFF2-40B4-BE49-F238E27FC236}">
                <a16:creationId xmlns:a16="http://schemas.microsoft.com/office/drawing/2014/main" id="{564B4D32-C5F3-44CB-8C0B-83F99B013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78088"/>
            <a:ext cx="5192712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D900CC-18F0-4FA2-9F2D-E184ABA70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2928938"/>
            <a:ext cx="2286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Pora</a:t>
            </a:r>
            <a:r>
              <a:rPr lang="sr-Latn-CS" altLang="en-US">
                <a:solidFill>
                  <a:srgbClr val="FFFF00"/>
                </a:solidFill>
              </a:rPr>
              <a:t>šće </a:t>
            </a:r>
            <a:r>
              <a:rPr lang="en-US" altLang="en-US">
                <a:solidFill>
                  <a:srgbClr val="FFFF00"/>
                </a:solidFill>
              </a:rPr>
              <a:t>potrosnja</a:t>
            </a:r>
            <a:r>
              <a:rPr lang="sr-Latn-CS" altLang="en-US">
                <a:solidFill>
                  <a:srgbClr val="FFFF00"/>
                </a:solidFill>
              </a:rPr>
              <a:t> i dokolica, osim ako povećanje nije toliko  da više nema potrebe za radom</a:t>
            </a:r>
            <a:endParaRPr lang="en-US" altLang="en-US">
              <a:solidFill>
                <a:srgbClr val="FFFF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93FB5C-AFB0-4691-9529-DF076F8BB39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682082" y="4787106"/>
            <a:ext cx="17145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5318CB-2A47-4BE6-A9A2-A3399881131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785938" y="2714625"/>
            <a:ext cx="3786187" cy="26431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41E5D61E-A766-4924-B045-A846190AE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3294063"/>
            <a:ext cx="1274762" cy="865187"/>
          </a:xfrm>
          <a:custGeom>
            <a:avLst/>
            <a:gdLst>
              <a:gd name="T0" fmla="*/ 0 w 1273629"/>
              <a:gd name="T1" fmla="*/ 0 h 865415"/>
              <a:gd name="T2" fmla="*/ 82227 w 1273629"/>
              <a:gd name="T3" fmla="*/ 342180 h 865415"/>
              <a:gd name="T4" fmla="*/ 361794 w 1273629"/>
              <a:gd name="T5" fmla="*/ 602885 h 865415"/>
              <a:gd name="T6" fmla="*/ 822257 w 1273629"/>
              <a:gd name="T7" fmla="*/ 798415 h 865415"/>
              <a:gd name="T8" fmla="*/ 1282721 w 1273629"/>
              <a:gd name="T9" fmla="*/ 863591 h 8654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3629"/>
              <a:gd name="T16" fmla="*/ 0 h 865415"/>
              <a:gd name="T17" fmla="*/ 1273629 w 1273629"/>
              <a:gd name="T18" fmla="*/ 865415 h 8654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3629" h="865415">
                <a:moveTo>
                  <a:pt x="0" y="0"/>
                </a:moveTo>
                <a:cubicBezTo>
                  <a:pt x="10886" y="121103"/>
                  <a:pt x="21772" y="242207"/>
                  <a:pt x="81643" y="342900"/>
                </a:cubicBezTo>
                <a:cubicBezTo>
                  <a:pt x="141514" y="443593"/>
                  <a:pt x="236765" y="527957"/>
                  <a:pt x="359229" y="604157"/>
                </a:cubicBezTo>
                <a:cubicBezTo>
                  <a:pt x="481693" y="680357"/>
                  <a:pt x="664029" y="756557"/>
                  <a:pt x="816429" y="800100"/>
                </a:cubicBezTo>
                <a:cubicBezTo>
                  <a:pt x="968829" y="843643"/>
                  <a:pt x="1134836" y="857251"/>
                  <a:pt x="1273629" y="865415"/>
                </a:cubicBezTo>
              </a:path>
            </a:pathLst>
          </a:custGeom>
          <a:noFill/>
          <a:ln w="34925" algn="ctr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32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D659B32-71AA-4714-A5D4-7DE13FA8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75B8998B-E4B4-4332-9441-26DD7DFDC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Pretpostavimo da Robinzon Kruso dobija veću zaradu („za prekovremeni rad”) ako radi više od</a:t>
            </a:r>
            <a:r>
              <a:rPr lang="sr-Latn-CS" altLang="en-US" sz="2000"/>
              <a:t> </a:t>
            </a:r>
            <a:r>
              <a:rPr lang="pt-BR" altLang="en-US" sz="2000"/>
              <a:t>osam sati dnevno, ali da na raspolaganju ima samo 16 sati.</a:t>
            </a:r>
          </a:p>
          <a:p>
            <a:pPr eaLnBrk="1" hangingPunct="1"/>
            <a:r>
              <a:rPr lang="en-US" altLang="en-US" sz="2000"/>
              <a:t>(</a:t>
            </a:r>
            <a:r>
              <a:rPr lang="en-US" altLang="en-US" sz="2000" i="1"/>
              <a:t>a) Nacrtajte kako izgleda njegova budžetska linija.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97A1D16-7A9B-495B-9AE2-983011926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r="3467" b="45122"/>
          <a:stretch>
            <a:fillRect/>
          </a:stretch>
        </p:blipFill>
        <p:spPr bwMode="auto">
          <a:xfrm>
            <a:off x="1714500" y="2357438"/>
            <a:ext cx="50720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4">
            <a:extLst>
              <a:ext uri="{FF2B5EF4-FFF2-40B4-BE49-F238E27FC236}">
                <a16:creationId xmlns:a16="http://schemas.microsoft.com/office/drawing/2014/main" id="{5FE44B24-3CB6-405C-892F-CEE5E9C5E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500688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/>
              <a:t>8</a:t>
            </a:r>
            <a:endParaRPr lang="en-US" altLang="en-US"/>
          </a:p>
        </p:txBody>
      </p:sp>
      <p:sp>
        <p:nvSpPr>
          <p:cNvPr id="24582" name="TextBox 5">
            <a:extLst>
              <a:ext uri="{FF2B5EF4-FFF2-40B4-BE49-F238E27FC236}">
                <a16:creationId xmlns:a16="http://schemas.microsoft.com/office/drawing/2014/main" id="{2694E6E0-E524-4150-B6D9-05ABFC227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5429250"/>
            <a:ext cx="50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/>
              <a:t>16</a:t>
            </a:r>
            <a:endParaRPr lang="en-US" alt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5D6E66-53B4-4E8F-B8DE-97EA6F5FED2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036094" y="2750344"/>
            <a:ext cx="1714500" cy="1500188"/>
          </a:xfrm>
          <a:prstGeom prst="line">
            <a:avLst/>
          </a:prstGeom>
          <a:noFill/>
          <a:ln w="22225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379EC7-5EB5-452B-97A5-607341B5752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643438" y="4357688"/>
            <a:ext cx="1357312" cy="1143000"/>
          </a:xfrm>
          <a:prstGeom prst="line">
            <a:avLst/>
          </a:prstGeom>
          <a:noFill/>
          <a:ln w="22225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1002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>
            <a:extLst>
              <a:ext uri="{FF2B5EF4-FFF2-40B4-BE49-F238E27FC236}">
                <a16:creationId xmlns:a16="http://schemas.microsoft.com/office/drawing/2014/main" id="{B2208D80-260B-42FB-B18B-F65070953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r="3467" b="45122"/>
          <a:stretch>
            <a:fillRect/>
          </a:stretch>
        </p:blipFill>
        <p:spPr bwMode="auto">
          <a:xfrm>
            <a:off x="500063" y="2357438"/>
            <a:ext cx="507206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03" name="Straight Connector 2">
            <a:extLst>
              <a:ext uri="{FF2B5EF4-FFF2-40B4-BE49-F238E27FC236}">
                <a16:creationId xmlns:a16="http://schemas.microsoft.com/office/drawing/2014/main" id="{6FC34BD1-84A0-42C3-A44F-AC28621AE3E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821657" y="2750344"/>
            <a:ext cx="1714500" cy="150018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83CD39E-FC37-4CD4-ACF6-85678F2EF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785813"/>
            <a:ext cx="8572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en-US" i="1">
                <a:solidFill>
                  <a:srgbClr val="FFFF00"/>
                </a:solidFill>
              </a:rPr>
              <a:t> </a:t>
            </a:r>
            <a:r>
              <a:rPr lang="it-IT" altLang="en-US">
                <a:solidFill>
                  <a:srgbClr val="FFFF00"/>
                </a:solidFill>
              </a:rPr>
              <a:t>Da li ga prekovremeni rad neizostavno vodi u bolji položaj?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en-US" i="1">
                <a:solidFill>
                  <a:srgbClr val="FFFF00"/>
                </a:solidFill>
              </a:rPr>
              <a:t>Pokažite Krusoovo optimalno ponašanje u okviru „normalne” krive indiferencije. Pod kojim</a:t>
            </a:r>
            <a:r>
              <a:rPr lang="sr-Latn-CS" altLang="en-US" i="1">
                <a:solidFill>
                  <a:srgbClr val="FFFF00"/>
                </a:solidFill>
              </a:rPr>
              <a:t> </a:t>
            </a:r>
            <a:r>
              <a:rPr lang="en-US" altLang="en-US">
                <a:solidFill>
                  <a:srgbClr val="FFFF00"/>
                </a:solidFill>
              </a:rPr>
              <a:t>uslovima će se odlučiti na prekovremeni rad? Pod kojim uslovima neće pristati?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8A861-8FF5-4B69-927D-E16C76FDA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2786063"/>
            <a:ext cx="207168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>
                <a:solidFill>
                  <a:srgbClr val="FFFF00"/>
                </a:solidFill>
              </a:rPr>
              <a:t>(1) ne. Ako  samo podigne potrošnju, ali ne pređe na višu krivu indiferencije – to nije bolji položaj</a:t>
            </a:r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A8EDF1F5-E8B7-493A-936F-8F54F0CC6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00125"/>
            <a:ext cx="8358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Kakav je na tržište rada uticaj </a:t>
            </a:r>
            <a:r>
              <a:rPr lang="sr-Latn-CS" altLang="en-US">
                <a:solidFill>
                  <a:srgbClr val="FFFF00"/>
                </a:solidFill>
              </a:rPr>
              <a:t>minimalne </a:t>
            </a:r>
            <a:r>
              <a:rPr lang="en-US" altLang="en-US">
                <a:solidFill>
                  <a:srgbClr val="FFFF00"/>
                </a:solidFill>
              </a:rPr>
              <a:t>zarad</a:t>
            </a:r>
            <a:r>
              <a:rPr lang="sr-Latn-CS" altLang="en-US">
                <a:solidFill>
                  <a:srgbClr val="FFFF00"/>
                </a:solidFill>
              </a:rPr>
              <a:t>e</a:t>
            </a:r>
            <a:r>
              <a:rPr lang="en-US" altLang="en-US">
                <a:solidFill>
                  <a:srgbClr val="FFFF00"/>
                </a:solidFill>
              </a:rPr>
              <a:t> koj</a:t>
            </a:r>
            <a:r>
              <a:rPr lang="sr-Latn-CS" altLang="en-US">
                <a:solidFill>
                  <a:srgbClr val="FFFF00"/>
                </a:solidFill>
              </a:rPr>
              <a:t>a</a:t>
            </a:r>
            <a:r>
              <a:rPr lang="en-US" altLang="en-US">
                <a:solidFill>
                  <a:srgbClr val="FFFF00"/>
                </a:solidFill>
              </a:rPr>
              <a:t> </a:t>
            </a:r>
            <a:r>
              <a:rPr lang="sr-Latn-CS" altLang="en-US">
                <a:solidFill>
                  <a:srgbClr val="FFFF00"/>
                </a:solidFill>
              </a:rPr>
              <a:t>je </a:t>
            </a:r>
            <a:r>
              <a:rPr lang="en-US" altLang="en-US">
                <a:solidFill>
                  <a:srgbClr val="FFFF00"/>
                </a:solidFill>
              </a:rPr>
              <a:t>niž</a:t>
            </a:r>
            <a:r>
              <a:rPr lang="sr-Latn-CS" altLang="en-US">
                <a:solidFill>
                  <a:srgbClr val="FFFF00"/>
                </a:solidFill>
              </a:rPr>
              <a:t>a</a:t>
            </a:r>
            <a:r>
              <a:rPr lang="en-US" altLang="en-US">
                <a:solidFill>
                  <a:srgbClr val="FFFF00"/>
                </a:solidFill>
              </a:rPr>
              <a:t> od ravnotežn</a:t>
            </a:r>
            <a:r>
              <a:rPr lang="sr-Latn-CS" altLang="en-US">
                <a:solidFill>
                  <a:srgbClr val="FFFF00"/>
                </a:solidFill>
              </a:rPr>
              <a:t>e</a:t>
            </a:r>
            <a:r>
              <a:rPr lang="en-US" altLang="en-US">
                <a:solidFill>
                  <a:srgbClr val="FFFF00"/>
                </a:solidFill>
              </a:rPr>
              <a:t>? </a:t>
            </a:r>
            <a:r>
              <a:rPr lang="sr-Latn-CS" altLang="en-US">
                <a:solidFill>
                  <a:srgbClr val="FFFF00"/>
                </a:solidFill>
              </a:rPr>
              <a:t>G</a:t>
            </a:r>
            <a:r>
              <a:rPr lang="en-US" altLang="en-US">
                <a:solidFill>
                  <a:srgbClr val="FFFF00"/>
                </a:solidFill>
              </a:rPr>
              <a:t>rafičk</a:t>
            </a:r>
            <a:r>
              <a:rPr lang="sr-Latn-CS" altLang="en-US">
                <a:solidFill>
                  <a:srgbClr val="FFFF00"/>
                </a:solidFill>
              </a:rPr>
              <a:t>i</a:t>
            </a:r>
            <a:r>
              <a:rPr lang="en-US" altLang="en-US">
                <a:solidFill>
                  <a:srgbClr val="FFFF00"/>
                </a:solidFill>
              </a:rPr>
              <a:t> pokažite</a:t>
            </a:r>
            <a:r>
              <a:rPr lang="sr-Latn-CS" altLang="en-US">
                <a:solidFill>
                  <a:srgbClr val="FFFF00"/>
                </a:solidFill>
              </a:rPr>
              <a:t> </a:t>
            </a:r>
            <a:r>
              <a:rPr lang="en-US" altLang="en-US">
                <a:solidFill>
                  <a:srgbClr val="FFFF00"/>
                </a:solidFill>
              </a:rPr>
              <a:t>novu ravnotežnu zaradu i novi nivo zaposlenosti.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51FC0AD-32A4-43F9-AF36-0DD316790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r="5650" b="48557"/>
          <a:stretch>
            <a:fillRect/>
          </a:stretch>
        </p:blipFill>
        <p:spPr bwMode="auto">
          <a:xfrm>
            <a:off x="2143125" y="2643188"/>
            <a:ext cx="40719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0F9660-FF35-4C00-BDBD-6DE7D3C93C8E}"/>
              </a:ext>
            </a:extLst>
          </p:cNvPr>
          <p:cNvCxnSpPr/>
          <p:nvPr/>
        </p:nvCxnSpPr>
        <p:spPr>
          <a:xfrm>
            <a:off x="2928938" y="4357688"/>
            <a:ext cx="1143000" cy="1587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28869E-6 L 3.05556E-6 -0.030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9E057816-5BAD-4755-BA3A-FFF227E9F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785813"/>
            <a:ext cx="85010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en-US">
                <a:solidFill>
                  <a:srgbClr val="FFFF00"/>
                </a:solidFill>
              </a:rPr>
              <a:t>Uvodi se novi porez na rad, koji je proporcionalan zaradi. Pojedincima je, naravno, stalo samo do iznosa zarade po odbitku poreza.</a:t>
            </a:r>
          </a:p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(</a:t>
            </a:r>
            <a:r>
              <a:rPr lang="en-US" altLang="en-US" i="1">
                <a:solidFill>
                  <a:srgbClr val="FFFF00"/>
                </a:solidFill>
              </a:rPr>
              <a:t>a) Nacrtajte staru i novu krivu individualne ponude rada.</a:t>
            </a:r>
          </a:p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(</a:t>
            </a:r>
            <a:r>
              <a:rPr lang="en-US" altLang="en-US" i="1">
                <a:solidFill>
                  <a:srgbClr val="FFFF00"/>
                </a:solidFill>
              </a:rPr>
              <a:t>b) Kakav će biti uticaj na ravnotežnu zaradu i nivo zaposlenosti?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F9AAF623-A73F-4FFB-BA64-5E1C7493C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r="5650" b="48557"/>
          <a:stretch>
            <a:fillRect/>
          </a:stretch>
        </p:blipFill>
        <p:spPr bwMode="auto">
          <a:xfrm>
            <a:off x="357188" y="3286125"/>
            <a:ext cx="407193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7D1D22-363F-4748-AE9B-1C19120A639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451769" y="4612481"/>
            <a:ext cx="1419225" cy="500063"/>
          </a:xfrm>
          <a:prstGeom prst="line">
            <a:avLst/>
          </a:prstGeom>
          <a:noFill/>
          <a:ln w="22225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53" name="Picture 2">
            <a:extLst>
              <a:ext uri="{FF2B5EF4-FFF2-40B4-BE49-F238E27FC236}">
                <a16:creationId xmlns:a16="http://schemas.microsoft.com/office/drawing/2014/main" id="{C1CF34DE-AFD7-4497-89FD-2D8D6952D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315595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1B9045-ED34-402D-A2CC-52C41E9DCE6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31913" y="3573463"/>
            <a:ext cx="936625" cy="1562100"/>
          </a:xfrm>
          <a:prstGeom prst="line">
            <a:avLst/>
          </a:prstGeom>
          <a:noFill/>
          <a:ln w="22225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103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BF2DF757-3A58-45B2-9EA3-086B19DDC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928688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>
                <a:solidFill>
                  <a:srgbClr val="FFFF00"/>
                </a:solidFill>
              </a:rPr>
              <a:t>(</a:t>
            </a:r>
            <a:r>
              <a:rPr lang="vi-VN" altLang="en-US" i="1">
                <a:solidFill>
                  <a:srgbClr val="FFFF00"/>
                </a:solidFill>
              </a:rPr>
              <a:t>c) Šta se menja kada se zarade određuju kroz pregovore u slučaju kada su sindikati zainteresovani</a:t>
            </a:r>
            <a:r>
              <a:rPr lang="sr-Latn-CS" altLang="en-US" i="1">
                <a:solidFill>
                  <a:srgbClr val="FFFF00"/>
                </a:solidFill>
              </a:rPr>
              <a:t> </a:t>
            </a:r>
            <a:r>
              <a:rPr lang="en-US" altLang="en-US">
                <a:solidFill>
                  <a:srgbClr val="FFFF00"/>
                </a:solidFill>
              </a:rPr>
              <a:t>za visinu oporezovanih zarada?</a:t>
            </a: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3F643348-1330-482D-AD67-C65004B99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r="5650" b="48557"/>
          <a:stretch>
            <a:fillRect/>
          </a:stretch>
        </p:blipFill>
        <p:spPr bwMode="auto">
          <a:xfrm>
            <a:off x="642938" y="2500313"/>
            <a:ext cx="407193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0" name="Straight Connector 3">
            <a:extLst>
              <a:ext uri="{FF2B5EF4-FFF2-40B4-BE49-F238E27FC236}">
                <a16:creationId xmlns:a16="http://schemas.microsoft.com/office/drawing/2014/main" id="{AFCF4708-5F5F-4B9E-BAF2-79D608AB0C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7813" y="2997200"/>
            <a:ext cx="1847850" cy="109378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9AA1DCB-5FBC-4E46-BE71-0DEAD2124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5572125"/>
            <a:ext cx="8643937" cy="830263"/>
          </a:xfrm>
          <a:prstGeom prst="rect">
            <a:avLst/>
          </a:prstGeom>
          <a:solidFill>
            <a:srgbClr val="66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>
                <a:solidFill>
                  <a:srgbClr val="FFFF00"/>
                </a:solidFill>
              </a:rPr>
              <a:t>(c) </a:t>
            </a:r>
            <a:r>
              <a:rPr lang="en-US" altLang="en-US">
                <a:solidFill>
                  <a:srgbClr val="FFFF00"/>
                </a:solidFill>
              </a:rPr>
              <a:t>Ukoliko realne</a:t>
            </a:r>
            <a:r>
              <a:rPr lang="sr-Latn-CS" altLang="en-US">
                <a:solidFill>
                  <a:srgbClr val="FFFF00"/>
                </a:solidFill>
              </a:rPr>
              <a:t> </a:t>
            </a:r>
            <a:r>
              <a:rPr lang="en-US" altLang="en-US">
                <a:solidFill>
                  <a:srgbClr val="FFFF00"/>
                </a:solidFill>
              </a:rPr>
              <a:t>zarade zbog dejstva sindikata budu rigidne, nezaposlenost</a:t>
            </a:r>
            <a:r>
              <a:rPr lang="sr-Latn-CS" altLang="en-US">
                <a:solidFill>
                  <a:srgbClr val="FFFF00"/>
                </a:solidFill>
              </a:rPr>
              <a:t> </a:t>
            </a:r>
            <a:r>
              <a:rPr lang="en-US" altLang="en-US">
                <a:solidFill>
                  <a:srgbClr val="FFFF00"/>
                </a:solidFill>
              </a:rPr>
              <a:t>će porasti.</a:t>
            </a:r>
          </a:p>
        </p:txBody>
      </p:sp>
    </p:spTree>
    <p:extLst>
      <p:ext uri="{BB962C8B-B14F-4D97-AF65-F5344CB8AC3E}">
        <p14:creationId xmlns:p14="http://schemas.microsoft.com/office/powerpoint/2010/main" val="15303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806F51DF-B07C-42EC-ACBC-6A8206153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796925"/>
            <a:ext cx="8358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FF00"/>
                </a:solidFill>
              </a:rPr>
              <a:t>Izvedite grafički krivu kolektivne ponude rada. </a:t>
            </a:r>
          </a:p>
        </p:txBody>
      </p:sp>
      <p:pic>
        <p:nvPicPr>
          <p:cNvPr id="76802" name="Picture 2">
            <a:extLst>
              <a:ext uri="{FF2B5EF4-FFF2-40B4-BE49-F238E27FC236}">
                <a16:creationId xmlns:a16="http://schemas.microsoft.com/office/drawing/2014/main" id="{851444C5-2B54-441B-8497-BF5E2B26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143000"/>
            <a:ext cx="66960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78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2FC821-E3FA-4392-AD5C-6F01F953189E}"/>
              </a:ext>
            </a:extLst>
          </p:cNvPr>
          <p:cNvSpPr/>
          <p:nvPr/>
        </p:nvSpPr>
        <p:spPr>
          <a:xfrm>
            <a:off x="714375" y="982663"/>
            <a:ext cx="828675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CE78C"/>
                </a:solidFill>
                <a:cs typeface="+mn-cs"/>
              </a:rPr>
              <a:t>Pokažite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kako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preferencije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sindikata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mogu</a:t>
            </a:r>
            <a:r>
              <a:rPr lang="sr-Latn-C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da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rezultiraju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istovetnim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pomakom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tražnje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za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radom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te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da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dovedu</a:t>
            </a:r>
            <a:r>
              <a:rPr lang="en-US" dirty="0">
                <a:solidFill>
                  <a:srgbClr val="FCE78C"/>
                </a:solidFill>
                <a:cs typeface="+mn-cs"/>
              </a:rPr>
              <a:t> do </a:t>
            </a:r>
            <a:endParaRPr lang="sr-Latn-CS" dirty="0">
              <a:solidFill>
                <a:srgbClr val="FCE78C"/>
              </a:solidFill>
              <a:cs typeface="+mn-cs"/>
            </a:endParaRPr>
          </a:p>
          <a:p>
            <a:pPr marL="457200" indent="-457200">
              <a:buFontTx/>
              <a:buAutoNum type="alphaLcParenBoth"/>
              <a:defRPr/>
            </a:pPr>
            <a:r>
              <a:rPr lang="en-US" i="1" dirty="0" err="1">
                <a:solidFill>
                  <a:srgbClr val="FCE78C"/>
                </a:solidFill>
                <a:cs typeface="+mn-cs"/>
              </a:rPr>
              <a:t>fleksibilne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zaposlenosti</a:t>
            </a:r>
            <a:r>
              <a:rPr lang="sr-Latn-C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uz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rigidne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zarade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oko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nekog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ciljnog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nivoa</a:t>
            </a:r>
            <a:r>
              <a:rPr lang="sr-Latn-CS" dirty="0">
                <a:solidFill>
                  <a:srgbClr val="FCE78C"/>
                </a:solidFill>
                <a:cs typeface="+mn-cs"/>
              </a:rPr>
              <a:t> zarade</a:t>
            </a:r>
            <a:r>
              <a:rPr lang="en-US" dirty="0">
                <a:solidFill>
                  <a:srgbClr val="FCE78C"/>
                </a:solidFill>
                <a:cs typeface="+mn-cs"/>
              </a:rPr>
              <a:t>;</a:t>
            </a:r>
            <a:endParaRPr lang="sr-Latn-CS" dirty="0">
              <a:solidFill>
                <a:srgbClr val="FCE78C"/>
              </a:solidFill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2D14A5-308C-4B37-8925-71BB6F85D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64318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>
                <a:solidFill>
                  <a:srgbClr val="FCE78C"/>
                </a:solidFill>
              </a:rPr>
              <a:t>Ovo je tvrdokoran sindikat, njima je stalo do zarade, malo mare za zaposlenost</a:t>
            </a:r>
            <a:endParaRPr lang="en-US" altLang="en-US">
              <a:solidFill>
                <a:srgbClr val="FCE78C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E671553-9278-482F-841A-FD546ADC6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7" b="14946"/>
          <a:stretch>
            <a:fillRect/>
          </a:stretch>
        </p:blipFill>
        <p:spPr bwMode="auto">
          <a:xfrm>
            <a:off x="571500" y="2500313"/>
            <a:ext cx="37861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9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A12D012A-8493-4555-8C66-97A8C21BA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982663"/>
            <a:ext cx="8286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CE78C"/>
                </a:solidFill>
              </a:rPr>
              <a:t>Pokažite kako preferencije sindikata mogu</a:t>
            </a:r>
            <a:r>
              <a:rPr lang="sr-Latn-CS" altLang="en-US">
                <a:solidFill>
                  <a:srgbClr val="FCE78C"/>
                </a:solidFill>
              </a:rPr>
              <a:t> </a:t>
            </a:r>
            <a:r>
              <a:rPr lang="en-US" altLang="en-US">
                <a:solidFill>
                  <a:srgbClr val="FCE78C"/>
                </a:solidFill>
              </a:rPr>
              <a:t>da rezultiraju istovetnim pomakom tražnje za radom te da dovedu do </a:t>
            </a:r>
            <a:endParaRPr lang="sr-Latn-CS" altLang="en-US">
              <a:solidFill>
                <a:srgbClr val="FCE78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37C2D-CE5D-4BC0-9F4E-36560925F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0" b="14946"/>
          <a:stretch>
            <a:fillRect/>
          </a:stretch>
        </p:blipFill>
        <p:spPr bwMode="auto">
          <a:xfrm>
            <a:off x="357188" y="2714625"/>
            <a:ext cx="403383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>
            <a:extLst>
              <a:ext uri="{FF2B5EF4-FFF2-40B4-BE49-F238E27FC236}">
                <a16:creationId xmlns:a16="http://schemas.microsoft.com/office/drawing/2014/main" id="{E3EFBDE7-3611-40B3-B047-0CE2B4499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1847850"/>
            <a:ext cx="6143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CE78C"/>
                </a:solidFill>
              </a:rPr>
              <a:t>(</a:t>
            </a:r>
            <a:r>
              <a:rPr lang="en-US" altLang="en-US" i="1">
                <a:solidFill>
                  <a:srgbClr val="FCE78C"/>
                </a:solidFill>
              </a:rPr>
              <a:t>b) fleksibilne zarade oko nekog ciljnog nivoa</a:t>
            </a:r>
          </a:p>
          <a:p>
            <a:pPr eaLnBrk="1" hangingPunct="1"/>
            <a:r>
              <a:rPr lang="en-US" altLang="en-US">
                <a:solidFill>
                  <a:srgbClr val="FCE78C"/>
                </a:solidFill>
              </a:rPr>
              <a:t>zaposlenosti;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56B19B-C6E2-4BB1-8352-CD98EC02E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728913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>
                <a:solidFill>
                  <a:srgbClr val="FCE78C"/>
                </a:solidFill>
              </a:rPr>
              <a:t>Ovo je sindikat kome je stalo do zaposlenosti</a:t>
            </a:r>
            <a:endParaRPr lang="en-US" altLang="en-US">
              <a:solidFill>
                <a:srgbClr val="FCE7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662647BA-E332-4020-88D7-0F97FF6D9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982663"/>
            <a:ext cx="8286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CE78C"/>
                </a:solidFill>
              </a:rPr>
              <a:t>Pokažite kako preferencije sindikata mogu</a:t>
            </a:r>
            <a:r>
              <a:rPr lang="sr-Latn-CS" altLang="en-US">
                <a:solidFill>
                  <a:srgbClr val="FCE78C"/>
                </a:solidFill>
              </a:rPr>
              <a:t> </a:t>
            </a:r>
            <a:r>
              <a:rPr lang="en-US" altLang="en-US">
                <a:solidFill>
                  <a:srgbClr val="FCE78C"/>
                </a:solidFill>
              </a:rPr>
              <a:t>da rezultiraju istovetnim pomakom tražnje za radom te da dovedu do </a:t>
            </a:r>
            <a:endParaRPr lang="sr-Latn-CS" altLang="en-US">
              <a:solidFill>
                <a:srgbClr val="FCE78C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4ACB7ED-6C48-4E5E-B2DA-CA58AB2B9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1857375"/>
            <a:ext cx="7429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CE78C"/>
                </a:solidFill>
              </a:rPr>
              <a:t>(</a:t>
            </a:r>
            <a:r>
              <a:rPr lang="en-US" altLang="en-US" i="1">
                <a:solidFill>
                  <a:srgbClr val="FCE78C"/>
                </a:solidFill>
              </a:rPr>
              <a:t>c) fleksibilne zarade u uslovima rastuće zaposlenosti, ali rigidne u uslovima opadajuće</a:t>
            </a:r>
            <a:r>
              <a:rPr lang="sr-Latn-CS" altLang="en-US" i="1">
                <a:solidFill>
                  <a:srgbClr val="FCE78C"/>
                </a:solidFill>
              </a:rPr>
              <a:t> zaposlenosti 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2EC897B-1EBC-4ECA-9FD6-D69B2F6EE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2813050"/>
            <a:ext cx="7786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>
                <a:solidFill>
                  <a:srgbClr val="FCE78C"/>
                </a:solidFill>
              </a:rPr>
              <a:t>Ponuda je strma kada tražnja raste (onda se bori za veće zarade) ali postaje položena kada tražnja pada</a:t>
            </a:r>
            <a:endParaRPr lang="en-US" altLang="en-US">
              <a:solidFill>
                <a:srgbClr val="FCE78C"/>
              </a:solidFill>
            </a:endParaRPr>
          </a:p>
        </p:txBody>
      </p:sp>
      <p:sp>
        <p:nvSpPr>
          <p:cNvPr id="32773" name="Rectangle 6">
            <a:extLst>
              <a:ext uri="{FF2B5EF4-FFF2-40B4-BE49-F238E27FC236}">
                <a16:creationId xmlns:a16="http://schemas.microsoft.com/office/drawing/2014/main" id="{E0E95544-DBA5-4D55-9D63-B734674F088A}"/>
              </a:ext>
            </a:extLst>
          </p:cNvPr>
          <p:cNvSpPr>
            <a:spLocks noChangeArrowheads="1"/>
          </p:cNvSpPr>
          <p:nvPr/>
        </p:nvSpPr>
        <p:spPr bwMode="auto">
          <a:xfrm rot="-2678992">
            <a:off x="4260850" y="5843588"/>
            <a:ext cx="441325" cy="141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2774" name="Straight Arrow Connector 8">
            <a:extLst>
              <a:ext uri="{FF2B5EF4-FFF2-40B4-BE49-F238E27FC236}">
                <a16:creationId xmlns:a16="http://schemas.microsoft.com/office/drawing/2014/main" id="{866F24D6-EB2F-4CEF-8576-C0DA6DEEE56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643313" y="6545263"/>
            <a:ext cx="423862" cy="24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5" name="Oval 9">
            <a:extLst>
              <a:ext uri="{FF2B5EF4-FFF2-40B4-BE49-F238E27FC236}">
                <a16:creationId xmlns:a16="http://schemas.microsoft.com/office/drawing/2014/main" id="{46AF30C6-C042-4774-96D1-D67FD2FD52AC}"/>
              </a:ext>
            </a:extLst>
          </p:cNvPr>
          <p:cNvSpPr>
            <a:spLocks noChangeArrowheads="1"/>
          </p:cNvSpPr>
          <p:nvPr/>
        </p:nvSpPr>
        <p:spPr bwMode="auto">
          <a:xfrm rot="-2200214">
            <a:off x="4829175" y="4603750"/>
            <a:ext cx="642938" cy="357188"/>
          </a:xfrm>
          <a:prstGeom prst="ellipse">
            <a:avLst/>
          </a:prstGeom>
          <a:noFill/>
          <a:ln w="50800" algn="ctr">
            <a:solidFill>
              <a:srgbClr val="66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A711A889-BB2D-4A0F-AD99-9DCA4F6787D1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759200"/>
            <a:ext cx="4962525" cy="2987675"/>
            <a:chOff x="2285984" y="3759931"/>
            <a:chExt cx="4962530" cy="2987366"/>
          </a:xfrm>
        </p:grpSpPr>
        <p:pic>
          <p:nvPicPr>
            <p:cNvPr id="32778" name="Picture 2">
              <a:extLst>
                <a:ext uri="{FF2B5EF4-FFF2-40B4-BE49-F238E27FC236}">
                  <a16:creationId xmlns:a16="http://schemas.microsoft.com/office/drawing/2014/main" id="{8DD0ED5D-0BBE-4D6E-AEBA-5D4760A3C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84" y="3759931"/>
              <a:ext cx="4962530" cy="298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9" name="Rectangle 13">
              <a:extLst>
                <a:ext uri="{FF2B5EF4-FFF2-40B4-BE49-F238E27FC236}">
                  <a16:creationId xmlns:a16="http://schemas.microsoft.com/office/drawing/2014/main" id="{8A72203B-FD5C-43EC-8374-0D110E61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54949">
              <a:off x="3673282" y="5585193"/>
              <a:ext cx="441442" cy="161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7A15D1-0201-4D35-A82A-9E3AE56ADC35}"/>
              </a:ext>
            </a:extLst>
          </p:cNvPr>
          <p:cNvCxnSpPr>
            <a:cxnSpLocks noChangeShapeType="1"/>
            <a:endCxn id="32779" idx="1"/>
          </p:cNvCxnSpPr>
          <p:nvPr/>
        </p:nvCxnSpPr>
        <p:spPr bwMode="auto">
          <a:xfrm rot="10800000" flipV="1">
            <a:off x="3732213" y="5572125"/>
            <a:ext cx="411162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6679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2E12-3777-418C-9A7D-BAE8E586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FAFF4-8EC2-4832-886F-6ED740017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To su mahom postojeći, „na crno“ zaposleni radnici, samo ih sada statistika uredno beleži. Sem njih, statistika sada beleži i sezonske radnike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err="1">
                <a:hlinkClick r:id="rId2"/>
              </a:rPr>
              <a:t>Polemika</a:t>
            </a:r>
            <a:r>
              <a:rPr lang="en-GB" sz="2400" dirty="0"/>
              <a:t> – je li </a:t>
            </a:r>
            <a:r>
              <a:rPr lang="en-GB" sz="2400" dirty="0" err="1"/>
              <a:t>bilo</a:t>
            </a:r>
            <a:r>
              <a:rPr lang="en-GB" sz="2400" dirty="0"/>
              <a:t> </a:t>
            </a:r>
            <a:r>
              <a:rPr lang="en-GB" sz="2400" dirty="0" err="1"/>
              <a:t>sive</a:t>
            </a:r>
            <a:r>
              <a:rPr lang="en-GB" sz="2400" dirty="0"/>
              <a:t> </a:t>
            </a:r>
            <a:r>
              <a:rPr lang="en-GB" sz="2400" dirty="0" err="1"/>
              <a:t>ekonomije</a:t>
            </a:r>
            <a:r>
              <a:rPr lang="en-GB" sz="2400" dirty="0"/>
              <a:t> </a:t>
            </a:r>
            <a:r>
              <a:rPr lang="en-GB" sz="2400" dirty="0" err="1"/>
              <a:t>devedesetih</a:t>
            </a:r>
            <a:r>
              <a:rPr lang="en-GB" sz="2400" dirty="0"/>
              <a:t> </a:t>
            </a:r>
            <a:r>
              <a:rPr lang="en-GB" sz="2400" dirty="0" err="1"/>
              <a:t>godina</a:t>
            </a:r>
            <a:r>
              <a:rPr lang="en-GB" sz="2400" dirty="0"/>
              <a:t>?</a:t>
            </a:r>
          </a:p>
          <a:p>
            <a:br>
              <a:rPr lang="ru-RU" sz="2400" dirty="0"/>
            </a:br>
            <a:r>
              <a:rPr lang="ru-RU" sz="2400" dirty="0"/>
              <a:t>Pamćenja je vredan potez crnogorskih vlasti iz 2011, kada su stopu nezaposlenosti smanjili na </a:t>
            </a:r>
            <a:r>
              <a:rPr lang="sr-Latn-RS" sz="2400" dirty="0"/>
              <a:t>5%</a:t>
            </a:r>
          </a:p>
          <a:p>
            <a:endParaRPr lang="sr-Latn-RS" sz="2400" dirty="0"/>
          </a:p>
          <a:p>
            <a:r>
              <a:rPr lang="ru-RU" sz="2400" dirty="0"/>
              <a:t>zdravstvene knjižice više ne overavaju u birou za zapošljavanje, već u domu zdravlja</a:t>
            </a:r>
            <a:endParaRPr lang="sr-Latn-RS" sz="2400" dirty="0"/>
          </a:p>
          <a:p>
            <a:r>
              <a:rPr lang="ru-RU" sz="2400" dirty="0"/>
              <a:t> ljudi ni do tada nisu išli na biro zbog posla, već da overe knjižicu! </a:t>
            </a:r>
            <a:endParaRPr lang="en-GB" sz="24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735859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AAA144-C24E-4002-AAA6-E2764BCF00FA}"/>
              </a:ext>
            </a:extLst>
          </p:cNvPr>
          <p:cNvSpPr/>
          <p:nvPr/>
        </p:nvSpPr>
        <p:spPr>
          <a:xfrm>
            <a:off x="428625" y="868363"/>
            <a:ext cx="7929563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i="1" dirty="0">
                <a:solidFill>
                  <a:srgbClr val="FCE78C"/>
                </a:solidFill>
                <a:cs typeface="+mn-cs"/>
              </a:rPr>
              <a:t>Sa otvaranjem granica između Istočne i Zapadne Nemačke istog trenutka se javila mogućnost</a:t>
            </a:r>
            <a:r>
              <a:rPr lang="sr-Latn-C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vi-VN" i="1" dirty="0">
                <a:solidFill>
                  <a:srgbClr val="FCE78C"/>
                </a:solidFill>
                <a:cs typeface="+mn-cs"/>
              </a:rPr>
              <a:t>međuregionalnih migracija. Zarade u Zapadnoj Nemačkoj bile su otprilike tri puta veće nego</a:t>
            </a:r>
            <a:r>
              <a:rPr lang="sr-Latn-C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u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Istočnoj</a:t>
            </a:r>
            <a:r>
              <a:rPr lang="sr-Latn-C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Stoga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su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se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mnogi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Istočni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Nemci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preselili</a:t>
            </a:r>
            <a:r>
              <a:rPr lang="sr-Latn-C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pl-PL" i="1" dirty="0">
                <a:solidFill>
                  <a:srgbClr val="FCE78C"/>
                </a:solidFill>
                <a:cs typeface="+mn-cs"/>
              </a:rPr>
              <a:t>u Zapadnu Nemačku. </a:t>
            </a:r>
          </a:p>
          <a:p>
            <a:pPr>
              <a:defRPr/>
            </a:pPr>
            <a:endParaRPr lang="pl-PL" i="1" dirty="0">
              <a:solidFill>
                <a:srgbClr val="FCE78C"/>
              </a:solidFill>
              <a:cs typeface="+mn-cs"/>
            </a:endParaRPr>
          </a:p>
          <a:p>
            <a:pPr>
              <a:defRPr/>
            </a:pPr>
            <a:r>
              <a:rPr lang="pl-PL" i="1" dirty="0">
                <a:solidFill>
                  <a:srgbClr val="FCE78C"/>
                </a:solidFill>
                <a:cs typeface="+mn-cs"/>
              </a:rPr>
              <a:t>Kakve su posledice ovih migracija na realne zarade </a:t>
            </a:r>
          </a:p>
          <a:p>
            <a:pPr marL="457200" indent="-457200">
              <a:buFontTx/>
              <a:buAutoNum type="alphaLcParenBoth"/>
              <a:defRPr/>
            </a:pPr>
            <a:r>
              <a:rPr lang="pl-PL" i="1" dirty="0">
                <a:solidFill>
                  <a:srgbClr val="FCE78C"/>
                </a:solidFill>
                <a:cs typeface="+mn-cs"/>
              </a:rPr>
              <a:t>u Zapadnoj Nemačkoj?</a:t>
            </a:r>
          </a:p>
          <a:p>
            <a:pPr marL="457200" indent="-457200">
              <a:defRPr/>
            </a:pPr>
            <a:r>
              <a:rPr lang="pl-PL" i="1" dirty="0">
                <a:solidFill>
                  <a:srgbClr val="FCE78C"/>
                </a:solidFill>
                <a:cs typeface="+mn-cs"/>
              </a:rPr>
              <a:t>padaju</a:t>
            </a:r>
          </a:p>
          <a:p>
            <a:pPr>
              <a:defRPr/>
            </a:pPr>
            <a:r>
              <a:rPr lang="en-US" dirty="0">
                <a:solidFill>
                  <a:srgbClr val="FCE78C"/>
                </a:solidFill>
                <a:cs typeface="+mn-cs"/>
              </a:rPr>
              <a:t>(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b) u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Istočnoj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Nemačkoj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? </a:t>
            </a:r>
            <a:endParaRPr lang="sr-Latn-CS" i="1" dirty="0">
              <a:solidFill>
                <a:srgbClr val="FCE78C"/>
              </a:solidFill>
              <a:cs typeface="+mn-cs"/>
            </a:endParaRPr>
          </a:p>
          <a:p>
            <a:pPr>
              <a:defRPr/>
            </a:pPr>
            <a:r>
              <a:rPr lang="sr-Latn-CS" i="1" dirty="0">
                <a:solidFill>
                  <a:srgbClr val="FCE78C"/>
                </a:solidFill>
                <a:cs typeface="+mn-cs"/>
              </a:rPr>
              <a:t>rastu</a:t>
            </a:r>
          </a:p>
          <a:p>
            <a:pPr>
              <a:defRPr/>
            </a:pPr>
            <a:r>
              <a:rPr lang="en-US" i="1" dirty="0">
                <a:solidFill>
                  <a:srgbClr val="FCE78C"/>
                </a:solidFill>
                <a:cs typeface="+mn-cs"/>
              </a:rPr>
              <a:t>(c)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na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zaposlenost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u ova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dva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regiona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? </a:t>
            </a:r>
            <a:endParaRPr lang="sr-Latn-CS" i="1" dirty="0">
              <a:solidFill>
                <a:srgbClr val="FCE78C"/>
              </a:solidFill>
              <a:cs typeface="+mn-cs"/>
            </a:endParaRPr>
          </a:p>
          <a:p>
            <a:pPr>
              <a:defRPr/>
            </a:pPr>
            <a:r>
              <a:rPr lang="sr-Latn-CS" i="1" dirty="0">
                <a:solidFill>
                  <a:srgbClr val="FCE78C"/>
                </a:solidFill>
                <a:cs typeface="+mn-cs"/>
              </a:rPr>
              <a:t>Raste u Zapadnoj, pada u Istočnoj</a:t>
            </a:r>
          </a:p>
          <a:p>
            <a:pPr>
              <a:defRPr/>
            </a:pPr>
            <a:r>
              <a:rPr lang="en-US" i="1" dirty="0" err="1">
                <a:solidFill>
                  <a:srgbClr val="FCE78C"/>
                </a:solidFill>
                <a:cs typeface="+mn-cs"/>
              </a:rPr>
              <a:t>Možete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li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objasniti</a:t>
            </a:r>
            <a:r>
              <a:rPr lang="sr-Latn-C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zašto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su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se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zapadnonemački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sindikati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svim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silama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trudili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da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što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pre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kooptiraju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svoje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drugove</a:t>
            </a:r>
            <a:r>
              <a:rPr lang="sr-Latn-C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na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Istoku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?</a:t>
            </a:r>
            <a:r>
              <a:rPr lang="sr-Latn-CS" i="1" dirty="0">
                <a:solidFill>
                  <a:srgbClr val="FCE78C"/>
                </a:solidFill>
                <a:cs typeface="+mn-cs"/>
              </a:rPr>
              <a:t> </a:t>
            </a:r>
            <a:endParaRPr lang="en-US" i="1" dirty="0">
              <a:solidFill>
                <a:srgbClr val="FCE78C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5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D7F594A-16E9-4A7F-BAED-B20CBEF02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1071563"/>
            <a:ext cx="67865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CE78C"/>
                </a:solidFill>
              </a:rPr>
              <a:t>Naknade za nezaposlenost često se isplaćuju iz fondova finansiranih proporcionalnim porezima</a:t>
            </a:r>
          </a:p>
          <a:p>
            <a:pPr eaLnBrk="1" hangingPunct="1"/>
            <a:r>
              <a:rPr lang="pl-PL" altLang="en-US" i="1">
                <a:solidFill>
                  <a:srgbClr val="FCE78C"/>
                </a:solidFill>
              </a:rPr>
              <a:t>na zarade. Kako se to odražava na ravnotežnu nezaposlenost?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881FB0-976C-4B76-8639-A07B8DCBF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3143250"/>
            <a:ext cx="6143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i="1">
                <a:solidFill>
                  <a:srgbClr val="FCE78C"/>
                </a:solidFill>
              </a:rPr>
              <a:t>Pada tražnja za radom i pada zaposlenost – pravi začarani krug! </a:t>
            </a:r>
          </a:p>
          <a:p>
            <a:pPr eaLnBrk="1" hangingPunct="1"/>
            <a:endParaRPr lang="sr-Latn-CS" altLang="en-US" i="1">
              <a:solidFill>
                <a:srgbClr val="FCE7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8E33A660-21FC-48C7-B016-CA5E4DA17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166813"/>
            <a:ext cx="76438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CE78C"/>
                </a:solidFill>
              </a:rPr>
              <a:t>8. U Japanu je veoma rasprostranjen sistem bonusa. Radnici često primaju 30% zarade u formi profita,</a:t>
            </a:r>
          </a:p>
          <a:p>
            <a:pPr eaLnBrk="1" hangingPunct="1"/>
            <a:r>
              <a:rPr lang="en-US" altLang="en-US">
                <a:solidFill>
                  <a:srgbClr val="FCE78C"/>
                </a:solidFill>
              </a:rPr>
              <a:t>koji može rasti ili padati u zavisnosti od poslovnog uspeha firme. Kakve su posledice na rigidnost</a:t>
            </a:r>
          </a:p>
          <a:p>
            <a:pPr eaLnBrk="1" hangingPunct="1"/>
            <a:r>
              <a:rPr lang="pl-PL" altLang="en-US">
                <a:solidFill>
                  <a:srgbClr val="FCE78C"/>
                </a:solidFill>
              </a:rPr>
              <a:t>realne zarade i na ravnotežni nivo zaposlenosti?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200BB3-FC2B-4890-BE86-70D8DDB87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3286125"/>
            <a:ext cx="76438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CE78C"/>
                </a:solidFill>
              </a:rPr>
              <a:t>Isplate bonusa ili šeme o podeli profita, kao što je slučaj</a:t>
            </a:r>
            <a:r>
              <a:rPr lang="sr-Latn-CS" altLang="en-US" i="1">
                <a:solidFill>
                  <a:srgbClr val="FCE78C"/>
                </a:solidFill>
              </a:rPr>
              <a:t> </a:t>
            </a:r>
            <a:r>
              <a:rPr lang="pl-PL" altLang="en-US" i="1">
                <a:solidFill>
                  <a:srgbClr val="FCE78C"/>
                </a:solidFill>
              </a:rPr>
              <a:t>u Japanu, povećavaju fleksibilnost realnih zarada</a:t>
            </a:r>
          </a:p>
          <a:p>
            <a:pPr eaLnBrk="1" hangingPunct="1"/>
            <a:endParaRPr lang="pl-PL" altLang="en-US" i="1">
              <a:solidFill>
                <a:srgbClr val="FCE78C"/>
              </a:solidFill>
            </a:endParaRPr>
          </a:p>
          <a:p>
            <a:pPr eaLnBrk="1" hangingPunct="1"/>
            <a:r>
              <a:rPr lang="en-US" altLang="en-US" i="1">
                <a:solidFill>
                  <a:srgbClr val="FCE78C"/>
                </a:solidFill>
              </a:rPr>
              <a:t> Kada</a:t>
            </a:r>
            <a:r>
              <a:rPr lang="sr-Latn-CS" altLang="en-US" i="1">
                <a:solidFill>
                  <a:srgbClr val="FCE78C"/>
                </a:solidFill>
              </a:rPr>
              <a:t> </a:t>
            </a:r>
            <a:r>
              <a:rPr lang="vi-VN" altLang="en-US" i="1">
                <a:solidFill>
                  <a:srgbClr val="FCE78C"/>
                </a:solidFill>
              </a:rPr>
              <a:t>dođe do šoka, ukupni toškovi </a:t>
            </a:r>
            <a:endParaRPr lang="sr-Latn-CS" altLang="en-US" i="1">
              <a:solidFill>
                <a:srgbClr val="FCE78C"/>
              </a:solidFill>
            </a:endParaRPr>
          </a:p>
          <a:p>
            <a:pPr eaLnBrk="1" hangingPunct="1"/>
            <a:r>
              <a:rPr lang="vi-VN" altLang="en-US" i="1">
                <a:solidFill>
                  <a:srgbClr val="FCE78C"/>
                </a:solidFill>
              </a:rPr>
              <a:t>zarada automatski se smanjuju,</a:t>
            </a:r>
            <a:r>
              <a:rPr lang="sr-Latn-CS" altLang="en-US" i="1">
                <a:solidFill>
                  <a:srgbClr val="FCE78C"/>
                </a:solidFill>
              </a:rPr>
              <a:t> </a:t>
            </a:r>
            <a:endParaRPr lang="pl-PL" altLang="en-US" i="1">
              <a:solidFill>
                <a:srgbClr val="FCE78C"/>
              </a:solidFill>
            </a:endParaRPr>
          </a:p>
          <a:p>
            <a:pPr eaLnBrk="1" hangingPunct="1"/>
            <a:r>
              <a:rPr lang="pl-PL" altLang="en-US" i="1">
                <a:solidFill>
                  <a:srgbClr val="FCE78C"/>
                </a:solidFill>
              </a:rPr>
              <a:t>te se stanje zaposlenosti stabilizuje</a:t>
            </a:r>
          </a:p>
          <a:p>
            <a:pPr eaLnBrk="1" hangingPunct="1"/>
            <a:endParaRPr lang="pl-PL" altLang="en-US" i="1">
              <a:solidFill>
                <a:srgbClr val="FCE78C"/>
              </a:solidFill>
            </a:endParaRPr>
          </a:p>
          <a:p>
            <a:pPr eaLnBrk="1" hangingPunct="1"/>
            <a:r>
              <a:rPr lang="pl-PL" altLang="en-US" i="1">
                <a:solidFill>
                  <a:srgbClr val="FCE78C"/>
                </a:solidFill>
              </a:rPr>
              <a:t>Ovo je kao sindikat koji brine o zaposlenosti -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4D27E4C6-D3DD-4B6B-83A9-85D2DA0F623F}"/>
              </a:ext>
            </a:extLst>
          </p:cNvPr>
          <p:cNvGrpSpPr>
            <a:grpSpLocks/>
          </p:cNvGrpSpPr>
          <p:nvPr/>
        </p:nvGrpSpPr>
        <p:grpSpPr bwMode="auto">
          <a:xfrm>
            <a:off x="6286500" y="4084638"/>
            <a:ext cx="2605088" cy="2525712"/>
            <a:chOff x="5896014" y="4084463"/>
            <a:chExt cx="2605076" cy="2526589"/>
          </a:xfrm>
        </p:grpSpPr>
        <p:pic>
          <p:nvPicPr>
            <p:cNvPr id="35845" name="Picture 2">
              <a:extLst>
                <a:ext uri="{FF2B5EF4-FFF2-40B4-BE49-F238E27FC236}">
                  <a16:creationId xmlns:a16="http://schemas.microsoft.com/office/drawing/2014/main" id="{9EFC6480-4436-4047-94E4-722B8867D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05" b="15424"/>
            <a:stretch>
              <a:fillRect/>
            </a:stretch>
          </p:blipFill>
          <p:spPr bwMode="auto">
            <a:xfrm>
              <a:off x="5896014" y="4084463"/>
              <a:ext cx="2605076" cy="252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6" name="Rectangle 5">
              <a:extLst>
                <a:ext uri="{FF2B5EF4-FFF2-40B4-BE49-F238E27FC236}">
                  <a16:creationId xmlns:a16="http://schemas.microsoft.com/office/drawing/2014/main" id="{6318D517-9F98-4CFE-800A-B44A796FDF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54949">
              <a:off x="6205765" y="4996681"/>
              <a:ext cx="441442" cy="161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18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CEBF61-5DF5-4B56-8F10-DA9DD6BC7DB6}"/>
              </a:ext>
            </a:extLst>
          </p:cNvPr>
          <p:cNvSpPr/>
          <p:nvPr/>
        </p:nvSpPr>
        <p:spPr>
          <a:xfrm>
            <a:off x="642938" y="1071563"/>
            <a:ext cx="7786687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CE78C"/>
                </a:solidFill>
                <a:cs typeface="+mn-cs"/>
              </a:rPr>
              <a:t>Masivan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priliv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žena</a:t>
            </a:r>
            <a:r>
              <a:rPr lang="en-US" dirty="0">
                <a:solidFill>
                  <a:srgbClr val="FCE78C"/>
                </a:solidFill>
                <a:cs typeface="+mn-cs"/>
              </a:rPr>
              <a:t> u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ponudu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rada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ponekad</a:t>
            </a:r>
            <a:r>
              <a:rPr lang="en-US" dirty="0">
                <a:solidFill>
                  <a:srgbClr val="FCE78C"/>
                </a:solidFill>
                <a:cs typeface="+mn-cs"/>
              </a:rPr>
              <a:t> se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smatra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uzrokom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nezaposlenosti</a:t>
            </a:r>
            <a:r>
              <a:rPr lang="en-US" dirty="0">
                <a:solidFill>
                  <a:srgbClr val="FCE78C"/>
                </a:solidFill>
                <a:cs typeface="+mn-cs"/>
              </a:rPr>
              <a:t>.</a:t>
            </a:r>
          </a:p>
          <a:p>
            <a:pPr marL="457200" indent="-457200">
              <a:buFontTx/>
              <a:buAutoNum type="alphaLcParenBoth"/>
              <a:defRPr/>
            </a:pPr>
            <a:r>
              <a:rPr lang="en-US" i="1" dirty="0" err="1">
                <a:solidFill>
                  <a:srgbClr val="FCE78C"/>
                </a:solidFill>
                <a:cs typeface="+mn-cs"/>
              </a:rPr>
              <a:t>Nacrtajte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efekte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na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tržište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rada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kako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smo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ga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objasnili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Slikom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4.10.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Šta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će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se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desiti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sa</a:t>
            </a:r>
            <a:r>
              <a:rPr lang="en-U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i="1" dirty="0" err="1">
                <a:solidFill>
                  <a:srgbClr val="FCE78C"/>
                </a:solidFill>
                <a:cs typeface="+mn-cs"/>
              </a:rPr>
              <a:t>realnim</a:t>
            </a:r>
            <a:r>
              <a:rPr lang="sr-Latn-CS" i="1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zaradama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i</a:t>
            </a:r>
            <a:r>
              <a:rPr lang="en-US" dirty="0">
                <a:solidFill>
                  <a:srgbClr val="FCE78C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CE78C"/>
                </a:solidFill>
                <a:cs typeface="+mn-cs"/>
              </a:rPr>
              <a:t>zaposlenošću</a:t>
            </a:r>
            <a:r>
              <a:rPr lang="en-US" dirty="0">
                <a:solidFill>
                  <a:srgbClr val="FCE78C"/>
                </a:solidFill>
                <a:cs typeface="+mn-cs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C4F24-3638-40C2-888F-D1CD941EE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3429000"/>
            <a:ext cx="3857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1">
                <a:solidFill>
                  <a:srgbClr val="FCE78C"/>
                </a:solidFill>
              </a:rPr>
              <a:t>9. </a:t>
            </a:r>
            <a:r>
              <a:rPr lang="sr-Latn-CS" altLang="en-US" sz="1800" i="1">
                <a:solidFill>
                  <a:srgbClr val="FCE78C"/>
                </a:solidFill>
              </a:rPr>
              <a:t>Ravnotežna zarada pada, raste zaposlenost</a:t>
            </a:r>
          </a:p>
          <a:p>
            <a:pPr eaLnBrk="1" hangingPunct="1"/>
            <a:endParaRPr lang="sr-Latn-CS" altLang="en-US" sz="1800" i="1">
              <a:solidFill>
                <a:srgbClr val="FCE78C"/>
              </a:solidFill>
            </a:endParaRPr>
          </a:p>
          <a:p>
            <a:pPr eaLnBrk="1" hangingPunct="1"/>
            <a:r>
              <a:rPr lang="sr-Latn-CS" altLang="en-US" sz="1800" i="1">
                <a:solidFill>
                  <a:srgbClr val="FCE78C"/>
                </a:solidFill>
              </a:rPr>
              <a:t>Ako realna zarada bude rigidna, biće veća nezaposlenost</a:t>
            </a:r>
          </a:p>
          <a:p>
            <a:pPr eaLnBrk="1" hangingPunct="1"/>
            <a:endParaRPr lang="sr-Latn-CS" altLang="en-US" sz="1800" i="1">
              <a:solidFill>
                <a:srgbClr val="FCE78C"/>
              </a:solidFill>
            </a:endParaRPr>
          </a:p>
          <a:p>
            <a:pPr eaLnBrk="1" hangingPunct="1"/>
            <a:r>
              <a:rPr lang="sr-Latn-CS" altLang="en-US" sz="1800" i="1">
                <a:solidFill>
                  <a:srgbClr val="FCE78C"/>
                </a:solidFill>
              </a:rPr>
              <a:t>Dakle, da li se zbog žena povećava nezaposlenost? – i da i ne!!!</a:t>
            </a:r>
            <a:endParaRPr lang="en-US" altLang="en-US" sz="1800" i="1">
              <a:solidFill>
                <a:srgbClr val="FCE78C"/>
              </a:solidFill>
            </a:endParaRPr>
          </a:p>
        </p:txBody>
      </p:sp>
      <p:pic>
        <p:nvPicPr>
          <p:cNvPr id="78850" name="Picture 2">
            <a:extLst>
              <a:ext uri="{FF2B5EF4-FFF2-40B4-BE49-F238E27FC236}">
                <a16:creationId xmlns:a16="http://schemas.microsoft.com/office/drawing/2014/main" id="{881836FB-1198-402D-A092-20B998985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67" b="792"/>
          <a:stretch>
            <a:fillRect/>
          </a:stretch>
        </p:blipFill>
        <p:spPr bwMode="auto">
          <a:xfrm>
            <a:off x="5000625" y="2857500"/>
            <a:ext cx="321468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95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05A4537E-4F2D-4D2F-B4DE-54B742FDC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18F267F3-8002-404F-ADF6-4F77B71AF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Kako biste odredili da li je nezaposlenost voljna</a:t>
            </a:r>
            <a:r>
              <a:rPr lang="sr-Latn-CS" altLang="en-US"/>
              <a:t> </a:t>
            </a:r>
            <a:r>
              <a:rPr lang="pl-PL" altLang="en-US"/>
              <a:t>ili nevoljna? </a:t>
            </a:r>
          </a:p>
          <a:p>
            <a:endParaRPr lang="pl-PL" altLang="en-US"/>
          </a:p>
          <a:p>
            <a:r>
              <a:rPr lang="pl-PL" altLang="en-US"/>
              <a:t>Kako biste odgovorili na kritiku da je u stvari nemoguće razlikovati jednu od druge?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298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6739352D-5C65-4047-84F2-D78D71A4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44DBD305-CE5B-46A8-85DF-CFB7C6F74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/>
              <a:t>Mada je lako u udžbeniku, u praksi je teško odrediti da li je neki posao odbijen iz ekonomskih razloga. </a:t>
            </a:r>
          </a:p>
          <a:p>
            <a:r>
              <a:rPr lang="sr-Latn-CS" altLang="en-US"/>
              <a:t>Npr. situacija u porodici (kućna nega, npr.) može odbiti ljude od posla, mada im je posao potreban</a:t>
            </a:r>
            <a:r>
              <a:rPr lang="en-US" alt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9878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8D6C16FF-5D54-4065-8291-2105292A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A1C841DE-6168-4895-AACB-E056FAFF2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/>
              <a:t>Trebalo bi znati kakvo je budžetsko ograničenje i preferencije. Ako to ne znamo, tražimo proxy varijable </a:t>
            </a:r>
          </a:p>
          <a:p>
            <a:r>
              <a:rPr lang="sr-Latn-CS" altLang="en-US" sz="2800"/>
              <a:t>– koilko je osoba puta konkurisala,</a:t>
            </a:r>
          </a:p>
          <a:p>
            <a:r>
              <a:rPr lang="sr-Latn-CS" altLang="en-US" sz="2800"/>
              <a:t>- koliko puta se javila na razgvor,  </a:t>
            </a:r>
          </a:p>
          <a:p>
            <a:r>
              <a:rPr lang="sr-Latn-CS" altLang="en-US" sz="2800"/>
              <a:t>-spremnost na manju platu, </a:t>
            </a:r>
          </a:p>
          <a:p>
            <a:r>
              <a:rPr lang="sr-Latn-CS" altLang="en-US" sz="2800"/>
              <a:t>- spremnost na novi trening, </a:t>
            </a:r>
          </a:p>
          <a:p>
            <a:r>
              <a:rPr lang="sr-Latn-CS" altLang="en-US" sz="2800"/>
              <a:t>- na duže putovanje do posla, itd. 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6333468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74819AD9-4D32-4E5E-9AF7-12716A2A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1EE35E27-D36D-44F8-8550-4F9FE2E65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en-US"/>
          </a:p>
          <a:p>
            <a:r>
              <a:rPr lang="it-IT" altLang="en-US" b="1"/>
              <a:t>2. Kritički ocenite stav da sindikati treba da prezumu</a:t>
            </a:r>
          </a:p>
          <a:p>
            <a:r>
              <a:rPr lang="en-US" altLang="en-US"/>
              <a:t>odgovornost za upravljanje sistemom,</a:t>
            </a:r>
            <a:r>
              <a:rPr lang="sr-Latn-CS" altLang="en-US"/>
              <a:t> </a:t>
            </a:r>
            <a:r>
              <a:rPr lang="pl-PL" altLang="en-US"/>
              <a:t>finansiranje i raspodelu nadoknada za nezaposlenost.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154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5">
            <a:extLst>
              <a:ext uri="{FF2B5EF4-FFF2-40B4-BE49-F238E27FC236}">
                <a16:creationId xmlns:a16="http://schemas.microsoft.com/office/drawing/2014/main" id="{4D9E26EB-3892-483C-BAD5-C44567F1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marL="514350" indent="-514350"/>
            <a:r>
              <a:rPr lang="sr-Latn-CS" altLang="en-US" sz="3200">
                <a:solidFill>
                  <a:srgbClr val="FCE78C"/>
                </a:solidFill>
              </a:rPr>
              <a:t>Treba li sindikati da sami organizuju finansiranje nezaposlenih </a:t>
            </a:r>
            <a:endParaRPr lang="en-US" altLang="en-US" sz="3200">
              <a:solidFill>
                <a:srgbClr val="FCE78C"/>
              </a:solidFill>
            </a:endParaRPr>
          </a:p>
        </p:txBody>
      </p:sp>
      <p:sp>
        <p:nvSpPr>
          <p:cNvPr id="44035" name="Text Placeholder 6">
            <a:extLst>
              <a:ext uri="{FF2B5EF4-FFF2-40B4-BE49-F238E27FC236}">
                <a16:creationId xmlns:a16="http://schemas.microsoft.com/office/drawing/2014/main" id="{8234F304-959E-4B8E-A040-A7772829A3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altLang="en-US"/>
              <a:t>Argumenti ZA </a:t>
            </a:r>
            <a:endParaRPr lang="en-US" altLang="en-US"/>
          </a:p>
        </p:txBody>
      </p:sp>
      <p:sp>
        <p:nvSpPr>
          <p:cNvPr id="44036" name="Content Placeholder 2">
            <a:extLst>
              <a:ext uri="{FF2B5EF4-FFF2-40B4-BE49-F238E27FC236}">
                <a16:creationId xmlns:a16="http://schemas.microsoft.com/office/drawing/2014/main" id="{E92A81E3-9001-496D-B37F-DF239133BF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sr-Latn-CS" altLang="en-US"/>
              <a:t>To bi uticalo na rast članstva</a:t>
            </a:r>
          </a:p>
          <a:p>
            <a:pPr marL="514350" indent="-514350">
              <a:buFontTx/>
              <a:buAutoNum type="arabicPeriod"/>
            </a:pPr>
            <a:r>
              <a:rPr lang="sr-Latn-CS" altLang="en-US"/>
              <a:t>Što je naročito važno u recesiji kada raste nezaposlenost i broj članova sindikata </a:t>
            </a:r>
          </a:p>
        </p:txBody>
      </p:sp>
      <p:sp>
        <p:nvSpPr>
          <p:cNvPr id="44037" name="Text Placeholder 7">
            <a:extLst>
              <a:ext uri="{FF2B5EF4-FFF2-40B4-BE49-F238E27FC236}">
                <a16:creationId xmlns:a16="http://schemas.microsoft.com/office/drawing/2014/main" id="{D3FE396E-B6D3-4698-B3C7-FB727EC76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CS" altLang="en-US"/>
              <a:t>Argumenti PROTIV</a:t>
            </a:r>
            <a:endParaRPr lang="en-US" altLang="en-US"/>
          </a:p>
        </p:txBody>
      </p:sp>
      <p:sp>
        <p:nvSpPr>
          <p:cNvPr id="44038" name="Content Placeholder 4">
            <a:extLst>
              <a:ext uri="{FF2B5EF4-FFF2-40B4-BE49-F238E27FC236}">
                <a16:creationId xmlns:a16="http://schemas.microsoft.com/office/drawing/2014/main" id="{B464396F-3C4A-4856-AF57-5CB42461201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r-Latn-CS" altLang="en-US"/>
              <a:t>3. Ovo ne važi ako svi nezaposleni primaju naknade </a:t>
            </a:r>
          </a:p>
          <a:p>
            <a:pPr>
              <a:buFontTx/>
              <a:buNone/>
            </a:pPr>
            <a:r>
              <a:rPr lang="sr-Latn-CS" altLang="en-US"/>
              <a:t>4. To bi poskupelo rad sindikata i država i poslodavci bi morali da subvenicionišu taj njihov dodatni posao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5857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A8038457-443F-4025-A36D-D91C207F4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C3E6D467-694B-4305-8FD0-7E3E26238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/>
              <a:t>3. Regulativa nezaposlenosti se često smatra uticajnom</a:t>
            </a:r>
          </a:p>
          <a:p>
            <a:r>
              <a:rPr lang="pt-BR" altLang="en-US"/>
              <a:t>na tržišt</a:t>
            </a:r>
            <a:r>
              <a:rPr lang="sr-Latn-CS" altLang="en-US"/>
              <a:t>u</a:t>
            </a:r>
            <a:r>
              <a:rPr lang="pt-BR" altLang="en-US"/>
              <a:t> rada ali se vode žestoke rasprave</a:t>
            </a:r>
            <a:r>
              <a:rPr lang="sr-Latn-CS" altLang="en-US"/>
              <a:t> </a:t>
            </a:r>
            <a:r>
              <a:rPr lang="en-US" altLang="en-US"/>
              <a:t>o tome da li one povećavaju ili smanjuju nezaposlenost.</a:t>
            </a:r>
            <a:r>
              <a:rPr lang="sr-Latn-CS" altLang="en-US"/>
              <a:t> </a:t>
            </a:r>
            <a:r>
              <a:rPr lang="it-IT" altLang="en-US"/>
              <a:t>Diskutujte. </a:t>
            </a:r>
            <a:r>
              <a:rPr lang="it-IT" altLang="en-US" sz="3600"/>
              <a:t>Mislite li da ima i drugih troškova</a:t>
            </a:r>
            <a:r>
              <a:rPr lang="sr-Latn-CS" altLang="en-US" sz="3600"/>
              <a:t> </a:t>
            </a:r>
            <a:r>
              <a:rPr lang="en-US" altLang="en-US" sz="3600"/>
              <a:t>u regulativi viška zaposlenih?</a:t>
            </a:r>
          </a:p>
        </p:txBody>
      </p:sp>
    </p:spTree>
    <p:extLst>
      <p:ext uri="{BB962C8B-B14F-4D97-AF65-F5344CB8AC3E}">
        <p14:creationId xmlns:p14="http://schemas.microsoft.com/office/powerpoint/2010/main" val="164616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>
            <a:extLst>
              <a:ext uri="{FF2B5EF4-FFF2-40B4-BE49-F238E27FC236}">
                <a16:creationId xmlns:a16="http://schemas.microsoft.com/office/drawing/2014/main" id="{1C2450EC-5EE9-4FAE-AB9D-9375EDEE3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914400"/>
            <a:ext cx="7772400" cy="4876800"/>
          </a:xfrm>
        </p:spPr>
        <p:txBody>
          <a:bodyPr/>
          <a:lstStyle/>
          <a:p>
            <a:pPr eaLnBrk="1" hangingPunct="1"/>
            <a:r>
              <a:rPr lang="sr-Latn-CS" altLang="en-US" dirty="0"/>
              <a:t>Kolika je cena 1 sata dokolice?</a:t>
            </a:r>
          </a:p>
          <a:p>
            <a:pPr eaLnBrk="1" hangingPunct="1"/>
            <a:r>
              <a:rPr lang="en-GB" altLang="en-US" dirty="0" err="1"/>
              <a:t>cena</a:t>
            </a:r>
            <a:r>
              <a:rPr lang="en-GB" altLang="en-US" dirty="0"/>
              <a:t>= </a:t>
            </a:r>
            <a:r>
              <a:rPr lang="en-GB" altLang="en-US" dirty="0" err="1"/>
              <a:t>oportunitetnom</a:t>
            </a:r>
            <a:r>
              <a:rPr lang="en-GB" altLang="en-US" dirty="0"/>
              <a:t> </a:t>
            </a:r>
            <a:r>
              <a:rPr lang="en-GB" altLang="en-US" dirty="0" err="1"/>
              <a:t>tro</a:t>
            </a:r>
            <a:r>
              <a:rPr lang="sr-Latn-RS" altLang="en-US" dirty="0"/>
              <a:t>šku</a:t>
            </a:r>
            <a:endParaRPr lang="en-GB" altLang="en-US" dirty="0"/>
          </a:p>
          <a:p>
            <a:pPr eaLnBrk="1" hangingPunct="1"/>
            <a:r>
              <a:rPr lang="sr-Latn-CS" altLang="en-US" dirty="0"/>
              <a:t>Jednaka je realnoj zaradi w</a:t>
            </a:r>
          </a:p>
          <a:p>
            <a:pPr eaLnBrk="1" hangingPunct="1"/>
            <a:endParaRPr lang="sr-Latn-CS" altLang="en-US" dirty="0"/>
          </a:p>
          <a:p>
            <a:pPr eaLnBrk="1" hangingPunct="1"/>
            <a:r>
              <a:rPr lang="sr-Latn-CS" altLang="en-US" dirty="0"/>
              <a:t>Robinzon Kruso</a:t>
            </a:r>
          </a:p>
          <a:p>
            <a:pPr marL="0" indent="0" eaLnBrk="1" hangingPunct="1">
              <a:buNone/>
            </a:pPr>
            <a:r>
              <a:rPr lang="sr-Latn-CS" altLang="en-US" sz="2400" dirty="0"/>
              <a:t>       Nagib budžetske linije</a:t>
            </a:r>
          </a:p>
          <a:p>
            <a:pPr eaLnBrk="1" hangingPunct="1">
              <a:buFontTx/>
              <a:buNone/>
            </a:pPr>
            <a:r>
              <a:rPr lang="sr-Latn-CS" altLang="en-US" sz="2400" dirty="0"/>
              <a:t> određuje zarada w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8126ACF3-9ECF-4BF0-A7D2-C974C18D6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1" t="-3069" r="5354" b="45708"/>
          <a:stretch/>
        </p:blipFill>
        <p:spPr bwMode="auto">
          <a:xfrm>
            <a:off x="4572000" y="2708920"/>
            <a:ext cx="4536504" cy="403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>
            <a:extLst>
              <a:ext uri="{FF2B5EF4-FFF2-40B4-BE49-F238E27FC236}">
                <a16:creationId xmlns:a16="http://schemas.microsoft.com/office/drawing/2014/main" id="{9017EE9B-12F3-44DC-BDFC-30C7D27D5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432C3-1836-4C8B-9D43-4BCDB6B33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14400"/>
            <a:ext cx="4244975" cy="4876800"/>
          </a:xfrm>
        </p:spPr>
        <p:txBody>
          <a:bodyPr/>
          <a:lstStyle/>
          <a:p>
            <a:pPr>
              <a:buFontTx/>
              <a:buNone/>
            </a:pPr>
            <a:r>
              <a:rPr lang="sr-Latn-CS" altLang="en-US"/>
              <a:t>Sa stanovišta poslodavca, otpremnine poskupljuju otkaze i poslodavci od njih odustaju </a:t>
            </a:r>
          </a:p>
          <a:p>
            <a:pPr>
              <a:buFontTx/>
              <a:buNone/>
            </a:pPr>
            <a:r>
              <a:rPr lang="sr-Latn-CS" altLang="en-US"/>
              <a:t>Ali zbog toga firma angažuje manje ljudi u dobrim vremenima da ne bi potpuno potonula ako se situacija pogorša. </a:t>
            </a:r>
          </a:p>
          <a:p>
            <a:pPr>
              <a:buFontTx/>
              <a:buNone/>
            </a:pPr>
            <a:endParaRPr lang="sr-Latn-CS" altLang="en-US"/>
          </a:p>
          <a:p>
            <a:pPr>
              <a:buFontTx/>
              <a:buNone/>
            </a:pPr>
            <a:endParaRPr lang="sr-Latn-CS" altLang="en-US"/>
          </a:p>
        </p:txBody>
      </p:sp>
      <p:sp>
        <p:nvSpPr>
          <p:cNvPr id="46084" name="Content Placeholder 4">
            <a:extLst>
              <a:ext uri="{FF2B5EF4-FFF2-40B4-BE49-F238E27FC236}">
                <a16:creationId xmlns:a16="http://schemas.microsoft.com/office/drawing/2014/main" id="{EC5AD1C9-D646-4D3C-A54E-31A72A09D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00513" cy="4876800"/>
          </a:xfrm>
        </p:spPr>
        <p:txBody>
          <a:bodyPr/>
          <a:lstStyle/>
          <a:p>
            <a:pPr>
              <a:buFontTx/>
              <a:buNone/>
            </a:pPr>
            <a:r>
              <a:rPr lang="sr-Latn-CS" altLang="en-US"/>
              <a:t>Neki tvrde da je drugi efekat (otežano otpuštanje) jači od prvog (slabije zapošljavanje)</a:t>
            </a:r>
            <a:r>
              <a:rPr lang="en-US" altLang="en-US"/>
              <a:t>, </a:t>
            </a:r>
            <a:endParaRPr lang="sr-Latn-CS" altLang="en-US"/>
          </a:p>
          <a:p>
            <a:pPr>
              <a:buFontTx/>
              <a:buNone/>
            </a:pPr>
            <a:r>
              <a:rPr lang="sr-Latn-CS" altLang="en-US"/>
              <a:t>Te se nezaposlenost smanjuje sa uvođenjem otpremnina. </a:t>
            </a:r>
          </a:p>
          <a:p>
            <a:pPr>
              <a:buFontTx/>
              <a:buNone/>
            </a:pPr>
            <a:r>
              <a:rPr lang="sr-Latn-CS" altLang="en-US"/>
              <a:t>Drugi tvrde suprotno</a:t>
            </a:r>
          </a:p>
          <a:p>
            <a:pPr>
              <a:buFontTx/>
              <a:buNone/>
            </a:pPr>
            <a:r>
              <a:rPr lang="sr-Latn-CS" altLang="en-US"/>
              <a:t>A vi?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1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C5A1BC64-BB3C-4DB6-9090-D962CF58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A3258732-9F76-4C07-A85C-9236534B7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/>
              <a:t>4. Diskutujte oba suprotstavljena stava u debati o</a:t>
            </a:r>
            <a:r>
              <a:rPr lang="sr-Latn-CS" altLang="en-US" b="1"/>
              <a:t> </a:t>
            </a:r>
            <a:r>
              <a:rPr lang="pl-PL" altLang="en-US"/>
              <a:t>minimalnoj zaradi. Koje činjenica bi mogle da</a:t>
            </a:r>
          </a:p>
          <a:p>
            <a:r>
              <a:rPr lang="vi-VN" altLang="en-US"/>
              <a:t>posluže da se nađe neko kompromisno rešenje?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452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>
            <a:extLst>
              <a:ext uri="{FF2B5EF4-FFF2-40B4-BE49-F238E27FC236}">
                <a16:creationId xmlns:a16="http://schemas.microsoft.com/office/drawing/2014/main" id="{27E6DA97-47E5-4CE0-8F14-76788C1A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5CDFCB35-41C3-4701-B354-AE5141F29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914400"/>
            <a:ext cx="4027487" cy="4876800"/>
          </a:xfrm>
        </p:spPr>
        <p:txBody>
          <a:bodyPr/>
          <a:lstStyle/>
          <a:p>
            <a:r>
              <a:rPr lang="sr-Latn-CS" altLang="en-US"/>
              <a:t>Uglavnom su socijalni:</a:t>
            </a:r>
          </a:p>
          <a:p>
            <a:pPr>
              <a:buFontTx/>
              <a:buChar char="-"/>
            </a:pPr>
            <a:r>
              <a:rPr lang="sr-Latn-CS" altLang="en-US"/>
              <a:t>Veća jednakost</a:t>
            </a:r>
          </a:p>
          <a:p>
            <a:pPr>
              <a:buFontTx/>
              <a:buChar char="-"/>
            </a:pPr>
            <a:r>
              <a:rPr lang="sr-Latn-CS" altLang="en-US"/>
              <a:t>Iskorenjivanje siromaštva </a:t>
            </a:r>
          </a:p>
          <a:p>
            <a:pPr>
              <a:buFontTx/>
              <a:buChar char="-"/>
            </a:pPr>
            <a:r>
              <a:rPr lang="sr-Latn-CS" altLang="en-US"/>
              <a:t>Sprečavanje eksploatacije mladih</a:t>
            </a:r>
          </a:p>
          <a:p>
            <a:pPr>
              <a:buFontTx/>
              <a:buChar char="-"/>
            </a:pPr>
            <a:r>
              <a:rPr lang="sr-Latn-CS" altLang="en-US"/>
              <a:t>Obuzdavanje snažnih poslodavaca  da smanjuju plate</a:t>
            </a:r>
            <a:endParaRPr lang="en-US" altLang="en-US"/>
          </a:p>
        </p:txBody>
      </p:sp>
      <p:sp>
        <p:nvSpPr>
          <p:cNvPr id="48132" name="Content Placeholder 4">
            <a:extLst>
              <a:ext uri="{FF2B5EF4-FFF2-40B4-BE49-F238E27FC236}">
                <a16:creationId xmlns:a16="http://schemas.microsoft.com/office/drawing/2014/main" id="{420EA0F0-07D2-4836-9032-69F6196534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r-Latn-CS" altLang="en-US"/>
              <a:t>Obeshrabruju novo zapošljavanje ljudi sa niskom MPL – ili mladi ili  jako stari  ili nekvalifikovani </a:t>
            </a:r>
          </a:p>
          <a:p>
            <a:pPr>
              <a:buFontTx/>
              <a:buChar char="-"/>
            </a:pPr>
            <a:endParaRPr lang="sr-Latn-CS" altLang="en-US"/>
          </a:p>
          <a:p>
            <a:pPr>
              <a:buFontTx/>
              <a:buChar char="-"/>
            </a:pPr>
            <a:r>
              <a:rPr lang="sr-Latn-CS" altLang="en-US"/>
              <a:t>Možda bi država trebalo direktno da plaća NKV radnike umesto da se uvodi minimalna zarada</a:t>
            </a:r>
          </a:p>
        </p:txBody>
      </p:sp>
    </p:spTree>
    <p:extLst>
      <p:ext uri="{BB962C8B-B14F-4D97-AF65-F5344CB8AC3E}">
        <p14:creationId xmlns:p14="http://schemas.microsoft.com/office/powerpoint/2010/main" val="15002288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A2C058AF-2F9E-42F3-9F9B-C6CD8B17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A55C212D-3E54-4C82-B12C-E6CADC7CC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14400"/>
            <a:ext cx="8893175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/>
              <a:t>5. Iz jednačine (5.4) </a:t>
            </a:r>
            <a:endParaRPr lang="sr-Latn-CS" altLang="en-US" sz="2800" b="1"/>
          </a:p>
          <a:p>
            <a:endParaRPr lang="sr-Latn-CS" altLang="en-US" sz="2800" b="1"/>
          </a:p>
          <a:p>
            <a:endParaRPr lang="sr-Latn-CS" altLang="en-US" sz="2800" b="1"/>
          </a:p>
          <a:p>
            <a:r>
              <a:rPr lang="en-US" altLang="en-US" sz="2800" b="1"/>
              <a:t>sledi da se sve politike kojima</a:t>
            </a:r>
            <a:r>
              <a:rPr lang="sr-Latn-CS" altLang="en-US" sz="2800" b="1"/>
              <a:t> </a:t>
            </a:r>
            <a:r>
              <a:rPr lang="pt-BR" altLang="en-US" sz="2800"/>
              <a:t>se smanjuje nezaposlenost svode na dva tipa</a:t>
            </a:r>
            <a:r>
              <a:rPr lang="sr-Latn-CS" altLang="en-US" sz="2800"/>
              <a:t> </a:t>
            </a:r>
            <a:r>
              <a:rPr lang="en-US" altLang="en-US" sz="2800"/>
              <a:t>mera: smanjenje stope </a:t>
            </a:r>
            <a:r>
              <a:rPr lang="sr-Latn-CS" altLang="en-US" sz="2800"/>
              <a:t> ulaza </a:t>
            </a:r>
            <a:r>
              <a:rPr lang="en-US" altLang="en-US" sz="2800" i="1"/>
              <a:t>i povećanje stope</a:t>
            </a:r>
            <a:r>
              <a:rPr lang="sr-Latn-CS" altLang="en-US" sz="2800" i="1"/>
              <a:t> </a:t>
            </a:r>
            <a:r>
              <a:rPr lang="en-US" altLang="en-US" sz="2800"/>
              <a:t>izlaza </a:t>
            </a:r>
            <a:r>
              <a:rPr lang="en-US" altLang="en-US" sz="2800" i="1"/>
              <a:t>f. Analizirajte politike koje bi mogle da</a:t>
            </a:r>
            <a:r>
              <a:rPr lang="sr-Latn-CS" altLang="en-US" sz="2800" i="1"/>
              <a:t> </a:t>
            </a:r>
            <a:r>
              <a:rPr lang="pl-PL" altLang="en-US" sz="2800"/>
              <a:t>utiču na jednu od ovih stopa. Jesu li te mere neizostavno dobre za privredu – u smislu da će izazvati </a:t>
            </a:r>
            <a:r>
              <a:rPr lang="it-IT" altLang="en-US" sz="2800"/>
              <a:t>rast autputa ili da će uticati na korisnost svih</a:t>
            </a:r>
            <a:r>
              <a:rPr lang="sr-Latn-CS" altLang="en-US" sz="2800"/>
              <a:t> </a:t>
            </a:r>
            <a:r>
              <a:rPr lang="en-US" altLang="en-US" sz="2800"/>
              <a:t>članova društva?</a:t>
            </a:r>
          </a:p>
          <a:p>
            <a:endParaRPr lang="en-US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871C8AB-D778-47CE-8315-2CEF0E07D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85800"/>
            <a:ext cx="536416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4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BAEEEA22-59AC-4B54-BC35-AA9EC793F1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285875"/>
            <a:ext cx="6678613" cy="1501775"/>
          </a:xfrm>
          <a:noFill/>
        </p:spPr>
      </p:pic>
      <p:sp>
        <p:nvSpPr>
          <p:cNvPr id="50179" name="Rectangle 5">
            <a:extLst>
              <a:ext uri="{FF2B5EF4-FFF2-40B4-BE49-F238E27FC236}">
                <a16:creationId xmlns:a16="http://schemas.microsoft.com/office/drawing/2014/main" id="{8E945760-CAAE-4A98-9D26-99FE4455F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378618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stop</a:t>
            </a:r>
            <a:r>
              <a:rPr lang="sr-Latn-CS" altLang="en-US">
                <a:solidFill>
                  <a:srgbClr val="FFFF00"/>
                </a:solidFill>
              </a:rPr>
              <a:t>a</a:t>
            </a:r>
            <a:r>
              <a:rPr lang="en-US" altLang="en-US">
                <a:solidFill>
                  <a:srgbClr val="FFFF00"/>
                </a:solidFill>
              </a:rPr>
              <a:t> separacije </a:t>
            </a:r>
            <a:r>
              <a:rPr lang="en-US" altLang="en-US" i="1">
                <a:solidFill>
                  <a:srgbClr val="FFFF00"/>
                </a:solidFill>
              </a:rPr>
              <a:t>s </a:t>
            </a:r>
            <a:endParaRPr lang="sr-Latn-CS" altLang="en-US" i="1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i="1">
                <a:solidFill>
                  <a:srgbClr val="FFFF00"/>
                </a:solidFill>
              </a:rPr>
              <a:t>i stop</a:t>
            </a:r>
            <a:r>
              <a:rPr lang="sr-Latn-CS" altLang="en-US" i="1">
                <a:solidFill>
                  <a:srgbClr val="FFFF00"/>
                </a:solidFill>
              </a:rPr>
              <a:t>a </a:t>
            </a:r>
            <a:r>
              <a:rPr lang="en-US" altLang="en-US">
                <a:solidFill>
                  <a:srgbClr val="FFFF00"/>
                </a:solidFill>
              </a:rPr>
              <a:t>nalaženja posla </a:t>
            </a:r>
            <a:r>
              <a:rPr lang="en-US" altLang="en-US" i="1">
                <a:solidFill>
                  <a:srgbClr val="FFFF00"/>
                </a:solidFill>
              </a:rPr>
              <a:t>f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0180" name="Rectangle 6">
            <a:extLst>
              <a:ext uri="{FF2B5EF4-FFF2-40B4-BE49-F238E27FC236}">
                <a16:creationId xmlns:a16="http://schemas.microsoft.com/office/drawing/2014/main" id="{192C6F7B-C810-4692-A9DC-F37E28457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5214938"/>
            <a:ext cx="7715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Stopa separacije </a:t>
            </a:r>
            <a:r>
              <a:rPr lang="en-US" altLang="en-US" i="1">
                <a:solidFill>
                  <a:srgbClr val="FFFF00"/>
                </a:solidFill>
              </a:rPr>
              <a:t>s ima dve komponente: strukturnu</a:t>
            </a:r>
          </a:p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i cikličnu.</a:t>
            </a:r>
          </a:p>
        </p:txBody>
      </p:sp>
      <p:sp>
        <p:nvSpPr>
          <p:cNvPr id="50181" name="Rectangle 7">
            <a:extLst>
              <a:ext uri="{FF2B5EF4-FFF2-40B4-BE49-F238E27FC236}">
                <a16:creationId xmlns:a16="http://schemas.microsoft.com/office/drawing/2014/main" id="{24395D60-CA4E-40FC-B355-013A7F308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8" y="2786063"/>
            <a:ext cx="454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stop</a:t>
            </a:r>
            <a:r>
              <a:rPr lang="sr-Latn-CS" altLang="en-US" b="1">
                <a:solidFill>
                  <a:srgbClr val="FFFF00"/>
                </a:solidFill>
              </a:rPr>
              <a:t>a</a:t>
            </a:r>
            <a:r>
              <a:rPr lang="en-US" altLang="en-US" b="1">
                <a:solidFill>
                  <a:srgbClr val="FFFF00"/>
                </a:solidFill>
              </a:rPr>
              <a:t> frikcionalne nezaposlenosti</a:t>
            </a:r>
            <a:endParaRPr lang="en-US" altLang="en-US">
              <a:solidFill>
                <a:srgbClr val="FFFF0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2ED728B-B1F1-4CD5-90A4-62BBACEA0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3644900"/>
            <a:ext cx="39338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06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0D04865A-E889-4801-9148-E539B9B8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03" name="Content Placeholder 4">
            <a:extLst>
              <a:ext uri="{FF2B5EF4-FFF2-40B4-BE49-F238E27FC236}">
                <a16:creationId xmlns:a16="http://schemas.microsoft.com/office/drawing/2014/main" id="{69B0B161-8726-43AA-AB05-837DC1D9D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altLang="en-US" sz="3600" b="1"/>
          </a:p>
          <a:p>
            <a:r>
              <a:rPr lang="sr-Latn-CS" altLang="en-US" sz="3600" b="1"/>
              <a:t>Smanjenje </a:t>
            </a:r>
            <a:r>
              <a:rPr lang="sr-Latn-CS" altLang="en-US" sz="3600" b="1" i="1"/>
              <a:t>s – OTPREMNINE, na primer, ili druga regulativa viška zaposlenih. </a:t>
            </a:r>
          </a:p>
          <a:p>
            <a:r>
              <a:rPr lang="sr-Latn-CS" altLang="en-US" sz="3600" b="1" i="1"/>
              <a:t>Ali ova politika istovremeno smanjuje i f </a:t>
            </a:r>
          </a:p>
          <a:p>
            <a:r>
              <a:rPr lang="sr-Latn-CS" altLang="en-US" sz="3200" b="1"/>
              <a:t>Da bi povećala </a:t>
            </a:r>
            <a:r>
              <a:rPr lang="sr-Latn-CS" altLang="en-US" sz="3200" b="1" i="1"/>
              <a:t>f, neophodno je uvesti čitav niz službi za lakšu preobuku, nalaženje posla itd. </a:t>
            </a:r>
            <a:endParaRPr lang="en-US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BAF2DB1-5D5E-4620-8914-C6172497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620713"/>
            <a:ext cx="393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96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>
            <a:extLst>
              <a:ext uri="{FF2B5EF4-FFF2-40B4-BE49-F238E27FC236}">
                <a16:creationId xmlns:a16="http://schemas.microsoft.com/office/drawing/2014/main" id="{0CB5E2A9-9A0E-4BBE-8E8E-CFE98B1C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9934-B51F-4846-9604-32BA9FBD7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14400"/>
            <a:ext cx="4244975" cy="4876800"/>
          </a:xfrm>
        </p:spPr>
        <p:txBody>
          <a:bodyPr/>
          <a:lstStyle/>
          <a:p>
            <a:pPr>
              <a:buFontTx/>
              <a:buNone/>
            </a:pPr>
            <a:r>
              <a:rPr lang="sr-Latn-CS" altLang="en-US"/>
              <a:t>Sa stanovišta poslodavca, otpremnine poskupljuju otkaze i poslodavci od njih odustaju </a:t>
            </a:r>
          </a:p>
          <a:p>
            <a:pPr>
              <a:buFontTx/>
              <a:buNone/>
            </a:pPr>
            <a:r>
              <a:rPr lang="sr-Latn-CS" altLang="en-US"/>
              <a:t>Ali zbog toga firma angažuje manje ljudi u dobrim vremenima da ne bi potpuno potonula ako se situacija pogorša. </a:t>
            </a:r>
          </a:p>
          <a:p>
            <a:pPr>
              <a:buFontTx/>
              <a:buNone/>
            </a:pPr>
            <a:endParaRPr lang="sr-Latn-CS" altLang="en-US"/>
          </a:p>
          <a:p>
            <a:pPr>
              <a:buFontTx/>
              <a:buNone/>
            </a:pPr>
            <a:endParaRPr lang="sr-Latn-CS" altLang="en-US"/>
          </a:p>
        </p:txBody>
      </p:sp>
      <p:sp>
        <p:nvSpPr>
          <p:cNvPr id="52228" name="Content Placeholder 4">
            <a:extLst>
              <a:ext uri="{FF2B5EF4-FFF2-40B4-BE49-F238E27FC236}">
                <a16:creationId xmlns:a16="http://schemas.microsoft.com/office/drawing/2014/main" id="{8D34F848-979F-4408-8114-FB8057902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00513" cy="4876800"/>
          </a:xfrm>
        </p:spPr>
        <p:txBody>
          <a:bodyPr/>
          <a:lstStyle/>
          <a:p>
            <a:pPr>
              <a:buFontTx/>
              <a:buNone/>
            </a:pPr>
            <a:r>
              <a:rPr lang="sr-Latn-CS" altLang="en-US"/>
              <a:t>Neki tvrde da je drugi efekat (otežano otpuštanje) jači od prvog (slabije zapošljavanje)</a:t>
            </a:r>
            <a:r>
              <a:rPr lang="en-US" altLang="en-US"/>
              <a:t>, </a:t>
            </a:r>
            <a:endParaRPr lang="sr-Latn-CS" altLang="en-US"/>
          </a:p>
          <a:p>
            <a:pPr>
              <a:buFontTx/>
              <a:buNone/>
            </a:pPr>
            <a:r>
              <a:rPr lang="sr-Latn-CS" altLang="en-US"/>
              <a:t>Te se nezaposlenost smanjuje sa uvođenjem otpremnina. </a:t>
            </a:r>
          </a:p>
          <a:p>
            <a:pPr>
              <a:buFontTx/>
              <a:buNone/>
            </a:pPr>
            <a:r>
              <a:rPr lang="sr-Latn-CS" altLang="en-US"/>
              <a:t>Drugi tvrde suprotno</a:t>
            </a:r>
          </a:p>
          <a:p>
            <a:pPr>
              <a:buFontTx/>
              <a:buNone/>
            </a:pPr>
            <a:r>
              <a:rPr lang="sr-Latn-CS" altLang="en-US"/>
              <a:t>A vi?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1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8D0821DF-6896-45F4-AC86-7A1131299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A29A477C-0E6B-493D-AF2D-C78006E28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/>
              <a:t>4. Diskutujte oba suprotstavljena stava u debati o</a:t>
            </a:r>
            <a:r>
              <a:rPr lang="sr-Latn-CS" altLang="en-US" b="1"/>
              <a:t> </a:t>
            </a:r>
            <a:r>
              <a:rPr lang="pl-PL" altLang="en-US"/>
              <a:t>minimalnoj zaradi. Koje činjenica bi mogle da</a:t>
            </a:r>
          </a:p>
          <a:p>
            <a:r>
              <a:rPr lang="vi-VN" altLang="en-US"/>
              <a:t>posluže da se nađe neko kompromisno rešenje?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9884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>
            <a:extLst>
              <a:ext uri="{FF2B5EF4-FFF2-40B4-BE49-F238E27FC236}">
                <a16:creationId xmlns:a16="http://schemas.microsoft.com/office/drawing/2014/main" id="{462E200A-2E60-4618-ABD2-F3E73D0B9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0BDF4CF6-A7C1-4326-B41C-E28ED32D0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914400"/>
            <a:ext cx="4027487" cy="4876800"/>
          </a:xfrm>
        </p:spPr>
        <p:txBody>
          <a:bodyPr/>
          <a:lstStyle/>
          <a:p>
            <a:r>
              <a:rPr lang="sr-Latn-CS" altLang="en-US"/>
              <a:t>Uglavnom su socijalni:</a:t>
            </a:r>
          </a:p>
          <a:p>
            <a:pPr>
              <a:buFontTx/>
              <a:buChar char="-"/>
            </a:pPr>
            <a:r>
              <a:rPr lang="sr-Latn-CS" altLang="en-US"/>
              <a:t>Veća jednakost</a:t>
            </a:r>
          </a:p>
          <a:p>
            <a:pPr>
              <a:buFontTx/>
              <a:buChar char="-"/>
            </a:pPr>
            <a:r>
              <a:rPr lang="sr-Latn-CS" altLang="en-US"/>
              <a:t>Iskorenjivanje siromaštva </a:t>
            </a:r>
          </a:p>
          <a:p>
            <a:pPr>
              <a:buFontTx/>
              <a:buChar char="-"/>
            </a:pPr>
            <a:r>
              <a:rPr lang="sr-Latn-CS" altLang="en-US"/>
              <a:t>Sprečavanje eksploatacije mladih</a:t>
            </a:r>
          </a:p>
          <a:p>
            <a:pPr>
              <a:buFontTx/>
              <a:buChar char="-"/>
            </a:pPr>
            <a:r>
              <a:rPr lang="sr-Latn-CS" altLang="en-US"/>
              <a:t>Obuzdavanje snažnih poslodavaca  da smanjuju plate</a:t>
            </a:r>
            <a:endParaRPr lang="en-US" altLang="en-US"/>
          </a:p>
        </p:txBody>
      </p:sp>
      <p:sp>
        <p:nvSpPr>
          <p:cNvPr id="54276" name="Content Placeholder 4">
            <a:extLst>
              <a:ext uri="{FF2B5EF4-FFF2-40B4-BE49-F238E27FC236}">
                <a16:creationId xmlns:a16="http://schemas.microsoft.com/office/drawing/2014/main" id="{C4B70A0A-7E44-460B-9B2D-D07B35D1E9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r-Latn-CS" altLang="en-US"/>
              <a:t>Obeshrabruju novo zapošljavanje ljudi sa niskom MPL – ili mladi ili  jako stari  ili nekvalifikovani </a:t>
            </a:r>
          </a:p>
          <a:p>
            <a:pPr>
              <a:buFontTx/>
              <a:buChar char="-"/>
            </a:pPr>
            <a:endParaRPr lang="sr-Latn-CS" altLang="en-US"/>
          </a:p>
          <a:p>
            <a:pPr>
              <a:buFontTx/>
              <a:buChar char="-"/>
            </a:pPr>
            <a:r>
              <a:rPr lang="sr-Latn-CS" altLang="en-US"/>
              <a:t>Možda bi država trebalo direktno da plaća NKV radnike umesto da se uvodi minimalna zarada</a:t>
            </a:r>
          </a:p>
        </p:txBody>
      </p:sp>
    </p:spTree>
    <p:extLst>
      <p:ext uri="{BB962C8B-B14F-4D97-AF65-F5344CB8AC3E}">
        <p14:creationId xmlns:p14="http://schemas.microsoft.com/office/powerpoint/2010/main" val="421756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>
            <a:extLst>
              <a:ext uri="{FF2B5EF4-FFF2-40B4-BE49-F238E27FC236}">
                <a16:creationId xmlns:a16="http://schemas.microsoft.com/office/drawing/2014/main" id="{012A958C-581B-4BDC-99A9-50FDFAACC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620713"/>
            <a:ext cx="6697663" cy="609600"/>
          </a:xfrm>
        </p:spPr>
        <p:txBody>
          <a:bodyPr/>
          <a:lstStyle/>
          <a:p>
            <a:pPr eaLnBrk="1" hangingPunct="1"/>
            <a:r>
              <a:rPr lang="sr-Latn-CS" altLang="en-US"/>
              <a:t>Nevoljna nezaposlenost ipak postoji...</a:t>
            </a:r>
            <a:endParaRPr lang="en-US" altLang="en-US"/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9C8913B1-F57E-4C98-8203-EF50707E909F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96975"/>
            <a:ext cx="4608512" cy="5543550"/>
          </a:xfrm>
        </p:spPr>
      </p:pic>
      <p:sp>
        <p:nvSpPr>
          <p:cNvPr id="29700" name="Rectangle 6">
            <a:extLst>
              <a:ext uri="{FF2B5EF4-FFF2-40B4-BE49-F238E27FC236}">
                <a16:creationId xmlns:a16="http://schemas.microsoft.com/office/drawing/2014/main" id="{2FF06F3F-6493-48CB-832E-F5BBF9560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576388"/>
            <a:ext cx="39957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u="none">
                <a:solidFill>
                  <a:srgbClr val="FCE78C"/>
                </a:solidFill>
                <a:latin typeface="Arial" panose="020B0604020202020204" pitchFamily="34" charset="0"/>
              </a:rPr>
              <a:t>pojava nevoljne nezaposlenosti mora biti posledica</a:t>
            </a:r>
            <a:r>
              <a:rPr lang="sr-Latn-CS" altLang="en-US" sz="3200" u="none">
                <a:solidFill>
                  <a:srgbClr val="FCE78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u="none">
                <a:solidFill>
                  <a:srgbClr val="FCE78C"/>
                </a:solidFill>
                <a:latin typeface="Arial" panose="020B0604020202020204" pitchFamily="34" charset="0"/>
              </a:rPr>
              <a:t>rigidnosti realnih zarada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2AA42A-A976-4CB3-A52C-4C8601374702}"/>
              </a:ext>
            </a:extLst>
          </p:cNvPr>
          <p:cNvSpPr/>
          <p:nvPr/>
        </p:nvSpPr>
        <p:spPr>
          <a:xfrm>
            <a:off x="4860131" y="407707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buFontTx/>
              <a:buChar char="-"/>
            </a:pPr>
            <a:r>
              <a:rPr lang="sr-Latn-CS" altLang="en-US" sz="3200" dirty="0">
                <a:solidFill>
                  <a:srgbClr val="FFFF00"/>
                </a:solidFill>
              </a:rPr>
              <a:t>Minimalne zarade</a:t>
            </a:r>
          </a:p>
          <a:p>
            <a:pPr lvl="1" eaLnBrk="1" hangingPunct="1">
              <a:buFontTx/>
              <a:buChar char="-"/>
            </a:pPr>
            <a:r>
              <a:rPr lang="sr-Latn-CS" altLang="en-US" sz="3200" dirty="0">
                <a:solidFill>
                  <a:srgbClr val="FFFF00"/>
                </a:solidFill>
              </a:rPr>
              <a:t>Efikasne zarade</a:t>
            </a:r>
          </a:p>
          <a:p>
            <a:pPr lvl="1" eaLnBrk="1" hangingPunct="1">
              <a:buFontTx/>
              <a:buChar char="-"/>
            </a:pPr>
            <a:endParaRPr lang="sr-Latn-CS" altLang="en-US" sz="3200" dirty="0">
              <a:solidFill>
                <a:srgbClr val="FFFF00"/>
              </a:solidFill>
            </a:endParaRPr>
          </a:p>
          <a:p>
            <a:pPr lvl="1" eaLnBrk="1" hangingPunct="1">
              <a:buFontTx/>
              <a:buChar char="-"/>
            </a:pPr>
            <a:r>
              <a:rPr lang="sr-Latn-CS" altLang="en-US" sz="3200" dirty="0">
                <a:solidFill>
                  <a:srgbClr val="FFFF00"/>
                </a:solidFill>
              </a:rPr>
              <a:t>Posledica: nezaposlenost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3">
            <a:extLst>
              <a:ext uri="{FF2B5EF4-FFF2-40B4-BE49-F238E27FC236}">
                <a16:creationId xmlns:a16="http://schemas.microsoft.com/office/drawing/2014/main" id="{A50020A5-76CB-478A-B865-75BAF07AD4F5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476250"/>
            <a:ext cx="9109075" cy="5976938"/>
            <a:chOff x="22" y="255"/>
            <a:chExt cx="5895" cy="3765"/>
          </a:xfrm>
        </p:grpSpPr>
        <p:pic>
          <p:nvPicPr>
            <p:cNvPr id="47110" name="Picture 4">
              <a:extLst>
                <a:ext uri="{FF2B5EF4-FFF2-40B4-BE49-F238E27FC236}">
                  <a16:creationId xmlns:a16="http://schemas.microsoft.com/office/drawing/2014/main" id="{3648D05E-485A-40EA-862D-8BEC513A81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255"/>
              <a:ext cx="5895" cy="3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1" name="Line 5">
              <a:extLst>
                <a:ext uri="{FF2B5EF4-FFF2-40B4-BE49-F238E27FC236}">
                  <a16:creationId xmlns:a16="http://schemas.microsoft.com/office/drawing/2014/main" id="{0D2D3700-152F-4B48-B2D4-8AE8522F0D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1570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12" name="Line 6">
              <a:extLst>
                <a:ext uri="{FF2B5EF4-FFF2-40B4-BE49-F238E27FC236}">
                  <a16:creationId xmlns:a16="http://schemas.microsoft.com/office/drawing/2014/main" id="{EF956A29-06CC-4CAF-89E0-DA50098F5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1752"/>
              <a:ext cx="2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13" name="Line 7">
              <a:extLst>
                <a:ext uri="{FF2B5EF4-FFF2-40B4-BE49-F238E27FC236}">
                  <a16:creationId xmlns:a16="http://schemas.microsoft.com/office/drawing/2014/main" id="{2551DB37-457D-47F3-B95C-1F3FEA033D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979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14" name="Line 8">
              <a:extLst>
                <a:ext uri="{FF2B5EF4-FFF2-40B4-BE49-F238E27FC236}">
                  <a16:creationId xmlns:a16="http://schemas.microsoft.com/office/drawing/2014/main" id="{59EBB925-22FC-4018-87C0-6EB1C1658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3158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15" name="Line 9">
              <a:extLst>
                <a:ext uri="{FF2B5EF4-FFF2-40B4-BE49-F238E27FC236}">
                  <a16:creationId xmlns:a16="http://schemas.microsoft.com/office/drawing/2014/main" id="{79D15098-BE2D-46D7-B0D3-7A5764CF0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3385"/>
              <a:ext cx="25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16" name="Line 10">
              <a:extLst>
                <a:ext uri="{FF2B5EF4-FFF2-40B4-BE49-F238E27FC236}">
                  <a16:creationId xmlns:a16="http://schemas.microsoft.com/office/drawing/2014/main" id="{1389277C-4E6E-4D33-BF3C-4E9AD2CC4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3566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17" name="Line 11">
              <a:extLst>
                <a:ext uri="{FF2B5EF4-FFF2-40B4-BE49-F238E27FC236}">
                  <a16:creationId xmlns:a16="http://schemas.microsoft.com/office/drawing/2014/main" id="{AA5D7467-BE3C-4F33-86CF-6009D15D66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2" y="3566"/>
              <a:ext cx="7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18" name="Line 12">
              <a:extLst>
                <a:ext uri="{FF2B5EF4-FFF2-40B4-BE49-F238E27FC236}">
                  <a16:creationId xmlns:a16="http://schemas.microsoft.com/office/drawing/2014/main" id="{830CF37F-1585-4760-969C-A043238FB2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3793"/>
              <a:ext cx="11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7107" name="Rectangle 14">
            <a:extLst>
              <a:ext uri="{FF2B5EF4-FFF2-40B4-BE49-F238E27FC236}">
                <a16:creationId xmlns:a16="http://schemas.microsoft.com/office/drawing/2014/main" id="{A3327762-BCAD-41D8-829C-6BBDBA346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844675"/>
            <a:ext cx="4176713" cy="647700"/>
          </a:xfrm>
          <a:prstGeom prst="rect">
            <a:avLst/>
          </a:prstGeom>
          <a:solidFill>
            <a:schemeClr val="accent1">
              <a:alpha val="3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47108" name="Rectangle 15">
            <a:extLst>
              <a:ext uri="{FF2B5EF4-FFF2-40B4-BE49-F238E27FC236}">
                <a16:creationId xmlns:a16="http://schemas.microsoft.com/office/drawing/2014/main" id="{88A28A77-8AA7-462A-A7CF-A69E82B56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557338"/>
            <a:ext cx="1800225" cy="287337"/>
          </a:xfrm>
          <a:prstGeom prst="rect">
            <a:avLst/>
          </a:prstGeom>
          <a:solidFill>
            <a:srgbClr val="FFFF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47109" name="Line 16">
            <a:extLst>
              <a:ext uri="{FF2B5EF4-FFF2-40B4-BE49-F238E27FC236}">
                <a16:creationId xmlns:a16="http://schemas.microsoft.com/office/drawing/2014/main" id="{0DF44E62-553B-477C-8DF9-03AFD248B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620713"/>
            <a:ext cx="936625" cy="863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6">
            <a:extLst>
              <a:ext uri="{FF2B5EF4-FFF2-40B4-BE49-F238E27FC236}">
                <a16:creationId xmlns:a16="http://schemas.microsoft.com/office/drawing/2014/main" id="{95FD9137-5864-48BA-A855-75332C4DD7C2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447800" y="1600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u="none">
                <a:solidFill>
                  <a:schemeClr val="bg1"/>
                </a:solidFill>
                <a:latin typeface="Arial" panose="020B0604020202020204" pitchFamily="34" charset="0"/>
              </a:rPr>
              <a:t>1970=100</a:t>
            </a:r>
            <a:endParaRPr lang="en-US" altLang="en-US" u="none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7">
            <a:extLst>
              <a:ext uri="{FF2B5EF4-FFF2-40B4-BE49-F238E27FC236}">
                <a16:creationId xmlns:a16="http://schemas.microsoft.com/office/drawing/2014/main" id="{0766B10A-7412-4E97-AC57-847CA1B16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/>
              <a:t>Figure 4.16 (a)</a:t>
            </a:r>
            <a:endParaRPr lang="en-US" altLang="en-US"/>
          </a:p>
        </p:txBody>
      </p:sp>
      <p:pic>
        <p:nvPicPr>
          <p:cNvPr id="57348" name="Picture 8">
            <a:extLst>
              <a:ext uri="{FF2B5EF4-FFF2-40B4-BE49-F238E27FC236}">
                <a16:creationId xmlns:a16="http://schemas.microsoft.com/office/drawing/2014/main" id="{24056397-2D84-486C-B02A-3B4E0145F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87900" y="882650"/>
            <a:ext cx="44640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49" name="Group 11">
            <a:extLst>
              <a:ext uri="{FF2B5EF4-FFF2-40B4-BE49-F238E27FC236}">
                <a16:creationId xmlns:a16="http://schemas.microsoft.com/office/drawing/2014/main" id="{404F7F28-B343-4258-874F-769A06A53768}"/>
              </a:ext>
            </a:extLst>
          </p:cNvPr>
          <p:cNvGrpSpPr>
            <a:grpSpLocks/>
          </p:cNvGrpSpPr>
          <p:nvPr/>
        </p:nvGrpSpPr>
        <p:grpSpPr bwMode="auto">
          <a:xfrm>
            <a:off x="-36513" y="977900"/>
            <a:ext cx="5040313" cy="5619750"/>
            <a:chOff x="-23" y="616"/>
            <a:chExt cx="3175" cy="3540"/>
          </a:xfrm>
        </p:grpSpPr>
        <p:pic>
          <p:nvPicPr>
            <p:cNvPr id="57357" name="Picture 4">
              <a:extLst>
                <a:ext uri="{FF2B5EF4-FFF2-40B4-BE49-F238E27FC236}">
                  <a16:creationId xmlns:a16="http://schemas.microsoft.com/office/drawing/2014/main" id="{B515BB6E-BFFC-4E18-BBC1-D50667F9B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-23" y="616"/>
              <a:ext cx="3175" cy="3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8" name="Rectangle 10">
              <a:extLst>
                <a:ext uri="{FF2B5EF4-FFF2-40B4-BE49-F238E27FC236}">
                  <a16:creationId xmlns:a16="http://schemas.microsoft.com/office/drawing/2014/main" id="{BD3DDB6C-9D07-4CFA-B96F-ECA2DBC70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1706"/>
              <a:ext cx="680" cy="454"/>
            </a:xfrm>
            <a:prstGeom prst="rect">
              <a:avLst/>
            </a:prstGeom>
            <a:solidFill>
              <a:srgbClr val="663399"/>
            </a:solidFill>
            <a:ln w="9525">
              <a:solidFill>
                <a:srgbClr val="66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</p:grpSp>
      <p:sp>
        <p:nvSpPr>
          <p:cNvPr id="57350" name="Rectangle 13">
            <a:extLst>
              <a:ext uri="{FF2B5EF4-FFF2-40B4-BE49-F238E27FC236}">
                <a16:creationId xmlns:a16="http://schemas.microsoft.com/office/drawing/2014/main" id="{245D853A-F10A-42C4-B0A2-70AA792289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3009900"/>
            <a:ext cx="3600450" cy="1066800"/>
          </a:xfrm>
        </p:spPr>
        <p:txBody>
          <a:bodyPr/>
          <a:lstStyle/>
          <a:p>
            <a:pPr eaLnBrk="1" hangingPunct="1"/>
            <a:r>
              <a:rPr lang="sr-Latn-CS" altLang="en-US" sz="3200"/>
              <a:t>Zaposlenost u SAD</a:t>
            </a:r>
            <a:endParaRPr lang="en-US" altLang="en-US" sz="3200"/>
          </a:p>
        </p:txBody>
      </p:sp>
      <p:sp>
        <p:nvSpPr>
          <p:cNvPr id="57351" name="Rectangle 20">
            <a:extLst>
              <a:ext uri="{FF2B5EF4-FFF2-40B4-BE49-F238E27FC236}">
                <a16:creationId xmlns:a16="http://schemas.microsoft.com/office/drawing/2014/main" id="{5614380B-511B-4B0A-A116-12BAE0CAD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365625"/>
            <a:ext cx="1008063" cy="647700"/>
          </a:xfrm>
          <a:prstGeom prst="rect">
            <a:avLst/>
          </a:prstGeom>
          <a:solidFill>
            <a:srgbClr val="663399"/>
          </a:solidFill>
          <a:ln w="9525">
            <a:solidFill>
              <a:srgbClr val="66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57352" name="Rectangle 19">
            <a:extLst>
              <a:ext uri="{FF2B5EF4-FFF2-40B4-BE49-F238E27FC236}">
                <a16:creationId xmlns:a16="http://schemas.microsoft.com/office/drawing/2014/main" id="{BCF838F3-0059-4CF6-B3A1-ADA111277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292600"/>
            <a:ext cx="3600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sr-Latn-CS" altLang="en-US" sz="3200" u="none">
                <a:solidFill>
                  <a:srgbClr val="FCE78C"/>
                </a:solidFill>
                <a:latin typeface="Arial" panose="020B0604020202020204" pitchFamily="34" charset="0"/>
              </a:rPr>
              <a:t>plate u SAD</a:t>
            </a:r>
            <a:endParaRPr lang="en-US" altLang="en-US" sz="3200" u="none">
              <a:solidFill>
                <a:srgbClr val="FCE78C"/>
              </a:solidFill>
              <a:latin typeface="Arial" panose="020B0604020202020204" pitchFamily="34" charset="0"/>
            </a:endParaRPr>
          </a:p>
        </p:txBody>
      </p:sp>
      <p:sp>
        <p:nvSpPr>
          <p:cNvPr id="57353" name="Rectangle 22">
            <a:extLst>
              <a:ext uri="{FF2B5EF4-FFF2-40B4-BE49-F238E27FC236}">
                <a16:creationId xmlns:a16="http://schemas.microsoft.com/office/drawing/2014/main" id="{95DD232A-C136-4331-B9EF-4F6565372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484313"/>
            <a:ext cx="1152525" cy="647700"/>
          </a:xfrm>
          <a:prstGeom prst="rect">
            <a:avLst/>
          </a:prstGeom>
          <a:solidFill>
            <a:srgbClr val="663399"/>
          </a:solidFill>
          <a:ln w="9525">
            <a:solidFill>
              <a:srgbClr val="66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57354" name="Rectangle 21">
            <a:extLst>
              <a:ext uri="{FF2B5EF4-FFF2-40B4-BE49-F238E27FC236}">
                <a16:creationId xmlns:a16="http://schemas.microsoft.com/office/drawing/2014/main" id="{79238662-62D8-4DF9-81EC-0748E3D15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628775"/>
            <a:ext cx="3600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sr-Latn-CS" altLang="en-US" sz="3200" u="none">
                <a:solidFill>
                  <a:srgbClr val="FCE78C"/>
                </a:solidFill>
                <a:latin typeface="Arial" panose="020B0604020202020204" pitchFamily="34" charset="0"/>
              </a:rPr>
              <a:t>plate u Evrozoni</a:t>
            </a:r>
            <a:endParaRPr lang="en-US" altLang="en-US" sz="3200" u="none">
              <a:solidFill>
                <a:srgbClr val="FCE78C"/>
              </a:solidFill>
              <a:latin typeface="Arial" panose="020B0604020202020204" pitchFamily="34" charset="0"/>
            </a:endParaRPr>
          </a:p>
        </p:txBody>
      </p:sp>
      <p:sp>
        <p:nvSpPr>
          <p:cNvPr id="57355" name="Rectangle 23">
            <a:extLst>
              <a:ext uri="{FF2B5EF4-FFF2-40B4-BE49-F238E27FC236}">
                <a16:creationId xmlns:a16="http://schemas.microsoft.com/office/drawing/2014/main" id="{D2633093-036D-4B7A-9DAB-842E334FE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933825"/>
            <a:ext cx="1008063" cy="647700"/>
          </a:xfrm>
          <a:prstGeom prst="rect">
            <a:avLst/>
          </a:prstGeom>
          <a:solidFill>
            <a:srgbClr val="663399"/>
          </a:solidFill>
          <a:ln w="9525">
            <a:solidFill>
              <a:srgbClr val="66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57356" name="Rectangle 24">
            <a:extLst>
              <a:ext uri="{FF2B5EF4-FFF2-40B4-BE49-F238E27FC236}">
                <a16:creationId xmlns:a16="http://schemas.microsoft.com/office/drawing/2014/main" id="{105C357E-9B3F-4C6A-8160-61EB1E1A1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789363"/>
            <a:ext cx="3240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r-Latn-CS" altLang="en-US" sz="3200" u="none">
                <a:solidFill>
                  <a:srgbClr val="FCE78C"/>
                </a:solidFill>
                <a:latin typeface="Arial" panose="020B0604020202020204" pitchFamily="34" charset="0"/>
              </a:rPr>
              <a:t>Zaposlenost u Evrozoni</a:t>
            </a:r>
            <a:endParaRPr lang="en-US" altLang="en-US" sz="3200" u="none">
              <a:solidFill>
                <a:srgbClr val="FCE78C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CAF540-E29D-4A68-A2F6-46797A9A4A92}"/>
              </a:ext>
            </a:extLst>
          </p:cNvPr>
          <p:cNvSpPr txBox="1"/>
          <p:nvPr/>
        </p:nvSpPr>
        <p:spPr>
          <a:xfrm>
            <a:off x="4283770" y="5991671"/>
            <a:ext cx="864492" cy="461665"/>
          </a:xfrm>
          <a:prstGeom prst="rect">
            <a:avLst/>
          </a:prstGeom>
          <a:solidFill>
            <a:srgbClr val="663399"/>
          </a:solidFill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FF00"/>
                </a:solidFill>
              </a:rPr>
              <a:t>2015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E492BC-6612-4C2B-908C-9418859D0E8B}"/>
              </a:ext>
            </a:extLst>
          </p:cNvPr>
          <p:cNvSpPr txBox="1"/>
          <p:nvPr/>
        </p:nvSpPr>
        <p:spPr>
          <a:xfrm>
            <a:off x="8604448" y="5877272"/>
            <a:ext cx="1080318" cy="461665"/>
          </a:xfrm>
          <a:prstGeom prst="rect">
            <a:avLst/>
          </a:prstGeom>
          <a:solidFill>
            <a:srgbClr val="663399"/>
          </a:solidFill>
        </p:spPr>
        <p:txBody>
          <a:bodyPr wrap="square" rtlCol="0">
            <a:spAutoFit/>
          </a:bodyPr>
          <a:lstStyle/>
          <a:p>
            <a:r>
              <a:rPr lang="sr-Latn-RS">
                <a:solidFill>
                  <a:srgbClr val="FFFF00"/>
                </a:solidFill>
              </a:rPr>
              <a:t>2015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8CD498DA-375F-448E-87A7-F06A26A54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1262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altLang="en-US"/>
              <a:t>Aritmetička sredina i medijana kod zarade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/>
              <a:t>Uvek treba pitati kako se izračunava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/>
              <a:t>U Francuskoj, Belgiji i Holandiji minimalna zarada ima veliko učešće u medijani srednje zarade</a:t>
            </a:r>
          </a:p>
          <a:p>
            <a:pPr eaLnBrk="1" hangingPunct="1">
              <a:lnSpc>
                <a:spcPct val="90000"/>
              </a:lnSpc>
            </a:pPr>
            <a:endParaRPr lang="sr-Latn-CS" altLang="en-US"/>
          </a:p>
          <a:p>
            <a:pPr eaLnBrk="1" hangingPunct="1">
              <a:lnSpc>
                <a:spcPct val="90000"/>
              </a:lnSpc>
            </a:pPr>
            <a:endParaRPr lang="sr-Latn-C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15301</TotalTime>
  <Words>2329</Words>
  <Application>Microsoft Office PowerPoint</Application>
  <PresentationFormat>On-screen Show (4:3)</PresentationFormat>
  <Paragraphs>278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Times New Roman</vt:lpstr>
      <vt:lpstr>Arial</vt:lpstr>
      <vt:lpstr>Cambria Math</vt:lpstr>
      <vt:lpstr>Standarddesign</vt:lpstr>
      <vt:lpstr>Tržište rada – jedino koje  PO DEFINICIJI  NIJE U RAVNOTEŽI!!!</vt:lpstr>
      <vt:lpstr>PowerPoint Presentation</vt:lpstr>
      <vt:lpstr>PowerPoint Presentation</vt:lpstr>
      <vt:lpstr>PowerPoint Presentation</vt:lpstr>
      <vt:lpstr>PowerPoint Presentation</vt:lpstr>
      <vt:lpstr>Nevoljna nezaposlenost ipak postoji...</vt:lpstr>
      <vt:lpstr>PowerPoint Presentation</vt:lpstr>
      <vt:lpstr>Figure 4.16 (a)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Ričard Barton o rudnicima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4.14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Treba li sindikati da sami organizuju finansiranje nezaposlenih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Burda &amp; Wyplosz MACROECONOMICS 3e</dc:title>
  <dc:subject>Chapter 4</dc:subject>
  <dc:creator>Irwin Collier</dc:creator>
  <cp:keywords>Tables Figures</cp:keywords>
  <dc:description>September 2001</dc:description>
  <cp:lastModifiedBy>Danica Popovic</cp:lastModifiedBy>
  <cp:revision>705</cp:revision>
  <dcterms:created xsi:type="dcterms:W3CDTF">2001-04-17T06:01:40Z</dcterms:created>
  <dcterms:modified xsi:type="dcterms:W3CDTF">2019-03-13T10:28:34Z</dcterms:modified>
  <cp:category>Instructors' material</cp:category>
</cp:coreProperties>
</file>